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9" r:id="rId3"/>
    <p:sldId id="267" r:id="rId4"/>
    <p:sldId id="268" r:id="rId5"/>
    <p:sldId id="270" r:id="rId6"/>
    <p:sldId id="271" r:id="rId7"/>
    <p:sldId id="272" r:id="rId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urism Sheppy" initials="TS" lastIdx="1" clrIdx="0">
    <p:extLst>
      <p:ext uri="{19B8F6BF-5375-455C-9EA6-DF929625EA0E}">
        <p15:presenceInfo xmlns:p15="http://schemas.microsoft.com/office/powerpoint/2012/main" userId="34a63edd97e693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D5ED"/>
    <a:srgbClr val="FFFFFF"/>
    <a:srgbClr val="232960"/>
    <a:srgbClr val="FFECEC"/>
    <a:srgbClr val="FF66FF"/>
    <a:srgbClr val="D2DEEF"/>
    <a:srgbClr val="F7941D"/>
    <a:srgbClr val="EAEFF7"/>
    <a:srgbClr val="FFF5E9"/>
    <a:srgbClr val="FEE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5" d="100"/>
          <a:sy n="95" d="100"/>
        </p:scale>
        <p:origin x="178"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7A86-F59C-4E7A-AC83-E54D497B44B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EDE5898-B9F5-4DDA-AB33-80C084BD976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CBE36CC-24B8-41DB-A020-185B4B9F07F2}"/>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DBA48E8A-44FD-415F-8DF3-3D5E57C8CA4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C239A65-389C-4678-934A-9D7A1AA860AF}"/>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1907476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4216-2CC5-4317-AFF4-E62140A06994}"/>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8E8D12E-FA7E-42F9-8420-936E8960D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31DEFB8-DF1B-40BB-8941-94E974F73D91}"/>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EDC6D815-CBC5-401F-AACE-10D55A0D80D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10A8EBE-F49C-4914-80B4-1B20F835BB35}"/>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483164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06748-6811-40C9-B019-AB27A9FC2F55}"/>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562CB2B-4CF5-4AEF-97D4-2A27C398337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D6AC846-CC25-4AEB-A0C9-27BB2B18A231}"/>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FC2FC555-7EDF-4979-9FC0-A975DC9B8D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50D0AE0-4178-4039-8E02-E845D5A555F2}"/>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352294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7C6B-93D5-41FD-9460-A0B41D446D0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22E9D5B-731B-4E90-B99B-87972280E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E0A8C18-6197-4477-865B-00A16C88FC2E}"/>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F3C5FFD4-42B7-4569-A24E-4BA44EE82E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352C13C-77A8-4729-AEE5-8E4C36A9DB40}"/>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321925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9BF03-EDD2-4850-A07E-7E2A8D4B942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E324F72F-08F9-4AEF-B6B8-8DAA5C6ADC3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2A21A-2BC4-4512-B87D-4A227D210C4D}"/>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5FBDD77A-6FAE-4B0C-A338-36D7E4D397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EC28C12-2FFD-4ED8-9566-248B696C34E4}"/>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6133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6FA8-0910-4CEB-A3BB-B3B9C53F60A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2FDA59D-09FC-463E-9635-7D4D306123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E265D22-E9D8-4440-A000-082AFD2E5F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BFE36ED9-E380-4CB4-8A84-989BC27ED734}"/>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6" name="Footer Placeholder 5">
            <a:extLst>
              <a:ext uri="{FF2B5EF4-FFF2-40B4-BE49-F238E27FC236}">
                <a16:creationId xmlns:a16="http://schemas.microsoft.com/office/drawing/2014/main" id="{4B617A94-5126-4090-9A8B-965593FFD6C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31EB88A-467E-4E99-8E7B-F55C54DE6D27}"/>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8740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85C79-BBD7-4370-858D-7CC3DAF8EF3C}"/>
              </a:ext>
            </a:extLst>
          </p:cNvPr>
          <p:cNvSpPr>
            <a:spLocks noGrp="1"/>
          </p:cNvSpPr>
          <p:nvPr>
            <p:ph type="title"/>
          </p:nvPr>
        </p:nvSpPr>
        <p:spPr>
          <a:xfrm>
            <a:off x="839788" y="365127"/>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2F2D71D-E741-493A-894E-E151256B3F0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8451C7-523E-4FA3-A942-F8BBDB02F6E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36FB9F3-FEDC-4B57-AE26-BA8EFA96809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BE0F26-4CBA-4581-8CA0-1C4CD8BC12F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DB04217-C431-4583-91CA-D1D78277DA87}"/>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8" name="Footer Placeholder 7">
            <a:extLst>
              <a:ext uri="{FF2B5EF4-FFF2-40B4-BE49-F238E27FC236}">
                <a16:creationId xmlns:a16="http://schemas.microsoft.com/office/drawing/2014/main" id="{3577659E-D4A0-4387-918A-6D1B82A215D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9317BA4F-CC0E-49D5-B9AC-A2C8FD3166E8}"/>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408730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4E501-C58D-4B61-AFCE-44A3A0C2C96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BA3BAAF-0553-4C7E-AD8F-08BDF5373EA9}"/>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4" name="Footer Placeholder 3">
            <a:extLst>
              <a:ext uri="{FF2B5EF4-FFF2-40B4-BE49-F238E27FC236}">
                <a16:creationId xmlns:a16="http://schemas.microsoft.com/office/drawing/2014/main" id="{E93BF961-2B44-4F5A-B9D4-F6A9E7DB18AF}"/>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7D624CE-2C3B-4D7B-A598-4F43FB27268C}"/>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1262910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E91072-932A-4670-9BB5-492C3280150E}"/>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3" name="Footer Placeholder 2">
            <a:extLst>
              <a:ext uri="{FF2B5EF4-FFF2-40B4-BE49-F238E27FC236}">
                <a16:creationId xmlns:a16="http://schemas.microsoft.com/office/drawing/2014/main" id="{0EDC20E7-8F4C-4523-B5F0-C887EE7CF9D8}"/>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F6D6589-D4B6-4B2D-A855-2ED8DA91AFB5}"/>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250105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1FCF-AFEE-4D52-93BA-2D521E4C3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2F57916F-9DF6-4D78-BE99-43F93112D4E1}"/>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A530101A-4479-4552-A95A-CAC9268768A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B44CC8-76B2-4A39-B7E2-F9829CF76C84}"/>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6" name="Footer Placeholder 5">
            <a:extLst>
              <a:ext uri="{FF2B5EF4-FFF2-40B4-BE49-F238E27FC236}">
                <a16:creationId xmlns:a16="http://schemas.microsoft.com/office/drawing/2014/main" id="{AE74B248-2B42-484B-B4C4-821198C719E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C1B9C45-5629-4D28-A373-9D9CD3B59D25}"/>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70260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4FAC-16FF-44C9-AAC2-5140EDF5E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E556620-779E-493F-B007-204FAF46E67D}"/>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ZA"/>
          </a:p>
        </p:txBody>
      </p:sp>
      <p:sp>
        <p:nvSpPr>
          <p:cNvPr id="4" name="Text Placeholder 3">
            <a:extLst>
              <a:ext uri="{FF2B5EF4-FFF2-40B4-BE49-F238E27FC236}">
                <a16:creationId xmlns:a16="http://schemas.microsoft.com/office/drawing/2014/main" id="{CD1ABFFD-F1AF-4420-9DAE-E6AECD5B6A1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EB7288-4E82-4A27-B3A3-A7F9D2339BCF}"/>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6" name="Footer Placeholder 5">
            <a:extLst>
              <a:ext uri="{FF2B5EF4-FFF2-40B4-BE49-F238E27FC236}">
                <a16:creationId xmlns:a16="http://schemas.microsoft.com/office/drawing/2014/main" id="{9A55D644-4DD9-482A-81D0-26AE8F38B2F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ED8783A-8409-43E9-A9A6-49E50D61C28F}"/>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2944311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BA266C-EA2F-4C21-BACC-8287DBAFB3D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4A4BE8CD-8A9D-43C2-BB6F-9C399C25B8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B03A953E-47E0-49FC-BE11-B05E18D196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40C39-C201-4D60-8E91-CB7A44F79A3A}" type="datetimeFigureOut">
              <a:rPr lang="en-ZA" smtClean="0"/>
              <a:t>2026/04/30</a:t>
            </a:fld>
            <a:endParaRPr lang="en-ZA" dirty="0"/>
          </a:p>
        </p:txBody>
      </p:sp>
      <p:sp>
        <p:nvSpPr>
          <p:cNvPr id="5" name="Footer Placeholder 4">
            <a:extLst>
              <a:ext uri="{FF2B5EF4-FFF2-40B4-BE49-F238E27FC236}">
                <a16:creationId xmlns:a16="http://schemas.microsoft.com/office/drawing/2014/main" id="{226D2DA9-19D2-49CE-AD21-24AD7F9D819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CABF2C67-5061-4699-A5CA-2F4E4DA0869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D8934-BF3F-4C9F-A899-A1FFC94A07B6}" type="slidenum">
              <a:rPr lang="en-ZA" smtClean="0"/>
              <a:t>‹#›</a:t>
            </a:fld>
            <a:endParaRPr lang="en-ZA"/>
          </a:p>
        </p:txBody>
      </p:sp>
    </p:spTree>
    <p:extLst>
      <p:ext uri="{BB962C8B-B14F-4D97-AF65-F5344CB8AC3E}">
        <p14:creationId xmlns:p14="http://schemas.microsoft.com/office/powerpoint/2010/main" val="379528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jp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jp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jpe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1.jpe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JP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3.jp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7B2D2E9D-809E-4BE4-B2C7-CFDF0E123667}"/>
              </a:ext>
            </a:extLst>
          </p:cNvPr>
          <p:cNvPicPr>
            <a:picLocks noChangeAspect="1"/>
          </p:cNvPicPr>
          <p:nvPr/>
        </p:nvPicPr>
        <p:blipFill>
          <a:blip r:embed="rId2">
            <a:extLst>
              <a:ext uri="{28A0092B-C50C-407E-A947-70E740481C1C}">
                <a14:useLocalDpi xmlns:a14="http://schemas.microsoft.com/office/drawing/2010/main" val="0"/>
              </a:ext>
            </a:extLst>
          </a:blip>
          <a:srcRect t="1011" b="1011"/>
          <a:stretch/>
        </p:blipFill>
        <p:spPr>
          <a:xfrm>
            <a:off x="2394415" y="0"/>
            <a:ext cx="9797585" cy="6890370"/>
          </a:xfrm>
          <a:custGeom>
            <a:avLst/>
            <a:gdLst>
              <a:gd name="connsiteX0" fmla="*/ 0 w 1677974"/>
              <a:gd name="connsiteY0" fmla="*/ 0 h 6756592"/>
              <a:gd name="connsiteX1" fmla="*/ 1677974 w 1677974"/>
              <a:gd name="connsiteY1" fmla="*/ 0 h 6756592"/>
              <a:gd name="connsiteX2" fmla="*/ 1677974 w 1677974"/>
              <a:gd name="connsiteY2" fmla="*/ 6756592 h 6756592"/>
              <a:gd name="connsiteX3" fmla="*/ 0 w 1677974"/>
              <a:gd name="connsiteY3" fmla="*/ 6756592 h 6756592"/>
            </a:gdLst>
            <a:ahLst/>
            <a:cxnLst>
              <a:cxn ang="0">
                <a:pos x="connsiteX0" y="connsiteY0"/>
              </a:cxn>
              <a:cxn ang="0">
                <a:pos x="connsiteX1" y="connsiteY1"/>
              </a:cxn>
              <a:cxn ang="0">
                <a:pos x="connsiteX2" y="connsiteY2"/>
              </a:cxn>
              <a:cxn ang="0">
                <a:pos x="connsiteX3" y="connsiteY3"/>
              </a:cxn>
            </a:cxnLst>
            <a:rect l="l" t="t" r="r" b="b"/>
            <a:pathLst>
              <a:path w="1677974" h="6756592">
                <a:moveTo>
                  <a:pt x="0" y="0"/>
                </a:moveTo>
                <a:lnTo>
                  <a:pt x="1677974" y="0"/>
                </a:lnTo>
                <a:lnTo>
                  <a:pt x="1677974" y="6756592"/>
                </a:lnTo>
                <a:lnTo>
                  <a:pt x="0" y="6756592"/>
                </a:lnTo>
                <a:close/>
              </a:path>
            </a:pathLst>
          </a:custGeom>
        </p:spPr>
      </p:pic>
      <p:pic>
        <p:nvPicPr>
          <p:cNvPr id="303" name="Picture 302">
            <a:extLst>
              <a:ext uri="{FF2B5EF4-FFF2-40B4-BE49-F238E27FC236}">
                <a16:creationId xmlns:a16="http://schemas.microsoft.com/office/drawing/2014/main" id="{D1D2AA18-1A65-4BFC-9A38-88724778C692}"/>
              </a:ext>
            </a:extLst>
          </p:cNvPr>
          <p:cNvPicPr>
            <a:picLocks noChangeAspect="1"/>
          </p:cNvPicPr>
          <p:nvPr/>
        </p:nvPicPr>
        <p:blipFill>
          <a:blip r:embed="rId3">
            <a:extLst>
              <a:ext uri="{28A0092B-C50C-407E-A947-70E740481C1C}">
                <a14:useLocalDpi xmlns:a14="http://schemas.microsoft.com/office/drawing/2010/main" val="0"/>
              </a:ext>
            </a:extLst>
          </a:blip>
          <a:srcRect l="23271" t="-107" r="53269" b="107"/>
          <a:stretch>
            <a:fillRect/>
          </a:stretch>
        </p:blipFill>
        <p:spPr>
          <a:xfrm>
            <a:off x="-58354" y="0"/>
            <a:ext cx="2452768" cy="6890370"/>
          </a:xfrm>
          <a:custGeom>
            <a:avLst/>
            <a:gdLst>
              <a:gd name="connsiteX0" fmla="*/ 0 w 1677974"/>
              <a:gd name="connsiteY0" fmla="*/ 0 h 6756592"/>
              <a:gd name="connsiteX1" fmla="*/ 1677974 w 1677974"/>
              <a:gd name="connsiteY1" fmla="*/ 0 h 6756592"/>
              <a:gd name="connsiteX2" fmla="*/ 1677974 w 1677974"/>
              <a:gd name="connsiteY2" fmla="*/ 6756592 h 6756592"/>
              <a:gd name="connsiteX3" fmla="*/ 0 w 1677974"/>
              <a:gd name="connsiteY3" fmla="*/ 6756592 h 6756592"/>
            </a:gdLst>
            <a:ahLst/>
            <a:cxnLst>
              <a:cxn ang="0">
                <a:pos x="connsiteX0" y="connsiteY0"/>
              </a:cxn>
              <a:cxn ang="0">
                <a:pos x="connsiteX1" y="connsiteY1"/>
              </a:cxn>
              <a:cxn ang="0">
                <a:pos x="connsiteX2" y="connsiteY2"/>
              </a:cxn>
              <a:cxn ang="0">
                <a:pos x="connsiteX3" y="connsiteY3"/>
              </a:cxn>
            </a:cxnLst>
            <a:rect l="l" t="t" r="r" b="b"/>
            <a:pathLst>
              <a:path w="1677974" h="6756592">
                <a:moveTo>
                  <a:pt x="0" y="0"/>
                </a:moveTo>
                <a:lnTo>
                  <a:pt x="1677974" y="0"/>
                </a:lnTo>
                <a:lnTo>
                  <a:pt x="1677974" y="6756592"/>
                </a:lnTo>
                <a:lnTo>
                  <a:pt x="0" y="6756592"/>
                </a:lnTo>
                <a:close/>
              </a:path>
            </a:pathLst>
          </a:custGeom>
        </p:spPr>
      </p:pic>
      <p:sp>
        <p:nvSpPr>
          <p:cNvPr id="1130" name="Freeform: Shape 1129">
            <a:extLst>
              <a:ext uri="{FF2B5EF4-FFF2-40B4-BE49-F238E27FC236}">
                <a16:creationId xmlns:a16="http://schemas.microsoft.com/office/drawing/2014/main" id="{78A75F71-6822-44C1-B7AD-7DDD21BD9D4F}"/>
              </a:ext>
            </a:extLst>
          </p:cNvPr>
          <p:cNvSpPr/>
          <p:nvPr/>
        </p:nvSpPr>
        <p:spPr>
          <a:xfrm>
            <a:off x="6410862" y="6369208"/>
            <a:ext cx="4047099" cy="525131"/>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endParaRPr lang="en-ZA"/>
          </a:p>
        </p:txBody>
      </p:sp>
      <p:sp>
        <p:nvSpPr>
          <p:cNvPr id="276" name="Freeform: Shape 275">
            <a:extLst>
              <a:ext uri="{FF2B5EF4-FFF2-40B4-BE49-F238E27FC236}">
                <a16:creationId xmlns:a16="http://schemas.microsoft.com/office/drawing/2014/main" id="{64B321CA-CA97-4C34-95B4-3C7673E14EB2}"/>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endParaRPr lang="en-ZA"/>
          </a:p>
        </p:txBody>
      </p:sp>
      <p:pic>
        <p:nvPicPr>
          <p:cNvPr id="9" name="Graphic 8">
            <a:extLst>
              <a:ext uri="{FF2B5EF4-FFF2-40B4-BE49-F238E27FC236}">
                <a16:creationId xmlns:a16="http://schemas.microsoft.com/office/drawing/2014/main" id="{6F60AEDD-043F-413F-B90A-071776D7DA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26886" y="35801"/>
            <a:ext cx="2646713" cy="1160877"/>
          </a:xfrm>
          <a:prstGeom prst="rect">
            <a:avLst/>
          </a:prstGeom>
        </p:spPr>
      </p:pic>
      <p:grpSp>
        <p:nvGrpSpPr>
          <p:cNvPr id="1228" name="Group 1227">
            <a:extLst>
              <a:ext uri="{FF2B5EF4-FFF2-40B4-BE49-F238E27FC236}">
                <a16:creationId xmlns:a16="http://schemas.microsoft.com/office/drawing/2014/main" id="{27ED7BE3-C2C0-4EDC-9F76-616AC776E447}"/>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176766FE-D61E-4518-AB75-2C47F77814D3}"/>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endParaRPr lang="en-ZA"/>
            </a:p>
          </p:txBody>
        </p:sp>
        <p:sp>
          <p:nvSpPr>
            <p:cNvPr id="1185" name="Freeform: Shape 1184">
              <a:extLst>
                <a:ext uri="{FF2B5EF4-FFF2-40B4-BE49-F238E27FC236}">
                  <a16:creationId xmlns:a16="http://schemas.microsoft.com/office/drawing/2014/main" id="{E06BFA12-94A2-4097-869F-5A367C1CBBEE}"/>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endParaRPr lang="en-ZA"/>
            </a:p>
          </p:txBody>
        </p:sp>
        <p:sp>
          <p:nvSpPr>
            <p:cNvPr id="1186" name="Freeform: Shape 1185">
              <a:extLst>
                <a:ext uri="{FF2B5EF4-FFF2-40B4-BE49-F238E27FC236}">
                  <a16:creationId xmlns:a16="http://schemas.microsoft.com/office/drawing/2014/main" id="{51371750-CB58-4AAA-9B39-C711AF1E52AE}"/>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sp>
          <p:nvSpPr>
            <p:cNvPr id="1187" name="Freeform: Shape 1186">
              <a:extLst>
                <a:ext uri="{FF2B5EF4-FFF2-40B4-BE49-F238E27FC236}">
                  <a16:creationId xmlns:a16="http://schemas.microsoft.com/office/drawing/2014/main" id="{D24CB18D-6C54-45ED-BBF3-EA0D66889019}"/>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endParaRPr lang="en-ZA"/>
            </a:p>
          </p:txBody>
        </p:sp>
        <p:sp>
          <p:nvSpPr>
            <p:cNvPr id="1188" name="Freeform: Shape 1187">
              <a:extLst>
                <a:ext uri="{FF2B5EF4-FFF2-40B4-BE49-F238E27FC236}">
                  <a16:creationId xmlns:a16="http://schemas.microsoft.com/office/drawing/2014/main" id="{5E54C96A-0E46-436A-8FFE-6D30DB620F38}"/>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endParaRPr lang="en-ZA"/>
            </a:p>
          </p:txBody>
        </p:sp>
        <p:sp>
          <p:nvSpPr>
            <p:cNvPr id="1189" name="Freeform: Shape 1188">
              <a:extLst>
                <a:ext uri="{FF2B5EF4-FFF2-40B4-BE49-F238E27FC236}">
                  <a16:creationId xmlns:a16="http://schemas.microsoft.com/office/drawing/2014/main" id="{5C19589A-CCE5-4999-9581-F0B897F23AC6}"/>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endParaRPr lang="en-ZA"/>
            </a:p>
          </p:txBody>
        </p:sp>
        <p:sp>
          <p:nvSpPr>
            <p:cNvPr id="1190" name="Freeform: Shape 1189">
              <a:extLst>
                <a:ext uri="{FF2B5EF4-FFF2-40B4-BE49-F238E27FC236}">
                  <a16:creationId xmlns:a16="http://schemas.microsoft.com/office/drawing/2014/main" id="{51D283B4-A6CA-4728-8B0B-CEAB05D71FF7}"/>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endParaRPr lang="en-ZA"/>
            </a:p>
          </p:txBody>
        </p:sp>
        <p:sp>
          <p:nvSpPr>
            <p:cNvPr id="1191" name="Freeform: Shape 1190">
              <a:extLst>
                <a:ext uri="{FF2B5EF4-FFF2-40B4-BE49-F238E27FC236}">
                  <a16:creationId xmlns:a16="http://schemas.microsoft.com/office/drawing/2014/main" id="{053F4CBA-F820-4111-97BF-020B1FA978EA}"/>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endParaRPr lang="en-ZA"/>
            </a:p>
          </p:txBody>
        </p:sp>
        <p:grpSp>
          <p:nvGrpSpPr>
            <p:cNvPr id="1192" name="Graphic 1127">
              <a:extLst>
                <a:ext uri="{FF2B5EF4-FFF2-40B4-BE49-F238E27FC236}">
                  <a16:creationId xmlns:a16="http://schemas.microsoft.com/office/drawing/2014/main" id="{0902CC89-F525-44F5-A33D-A4AAF0531C38}"/>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BCF532C4-12C0-414C-BE9A-E57404765C10}"/>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endParaRPr lang="en-ZA"/>
              </a:p>
            </p:txBody>
          </p:sp>
          <p:sp>
            <p:nvSpPr>
              <p:cNvPr id="1194" name="Freeform: Shape 1193">
                <a:extLst>
                  <a:ext uri="{FF2B5EF4-FFF2-40B4-BE49-F238E27FC236}">
                    <a16:creationId xmlns:a16="http://schemas.microsoft.com/office/drawing/2014/main" id="{C64C95B5-AE0D-4363-886B-55AC26F3FE9C}"/>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endParaRPr lang="en-ZA"/>
              </a:p>
            </p:txBody>
          </p:sp>
          <p:sp>
            <p:nvSpPr>
              <p:cNvPr id="1195" name="Freeform: Shape 1194">
                <a:extLst>
                  <a:ext uri="{FF2B5EF4-FFF2-40B4-BE49-F238E27FC236}">
                    <a16:creationId xmlns:a16="http://schemas.microsoft.com/office/drawing/2014/main" id="{980FA3F9-EBEA-479E-8AB9-3266F3EF5E69}"/>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endParaRPr lang="en-ZA"/>
              </a:p>
            </p:txBody>
          </p:sp>
          <p:sp>
            <p:nvSpPr>
              <p:cNvPr id="1196" name="Freeform: Shape 1195">
                <a:extLst>
                  <a:ext uri="{FF2B5EF4-FFF2-40B4-BE49-F238E27FC236}">
                    <a16:creationId xmlns:a16="http://schemas.microsoft.com/office/drawing/2014/main" id="{B5DCB7EA-9E0B-48EE-97FD-7E758CF8C4FF}"/>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197" name="Freeform: Shape 1196">
                <a:extLst>
                  <a:ext uri="{FF2B5EF4-FFF2-40B4-BE49-F238E27FC236}">
                    <a16:creationId xmlns:a16="http://schemas.microsoft.com/office/drawing/2014/main" id="{CD08AFEC-FFD6-47B5-917C-E4962CFB3EB9}"/>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endParaRPr lang="en-ZA"/>
              </a:p>
            </p:txBody>
          </p:sp>
          <p:sp>
            <p:nvSpPr>
              <p:cNvPr id="1198" name="Freeform: Shape 1197">
                <a:extLst>
                  <a:ext uri="{FF2B5EF4-FFF2-40B4-BE49-F238E27FC236}">
                    <a16:creationId xmlns:a16="http://schemas.microsoft.com/office/drawing/2014/main" id="{1F5D8A44-5F22-4829-B947-1C061FFC8734}"/>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199" name="Freeform: Shape 1198">
                <a:extLst>
                  <a:ext uri="{FF2B5EF4-FFF2-40B4-BE49-F238E27FC236}">
                    <a16:creationId xmlns:a16="http://schemas.microsoft.com/office/drawing/2014/main" id="{AC7056C9-8616-48B9-9AE2-B9FA79E58ABB}"/>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endParaRPr lang="en-ZA"/>
              </a:p>
            </p:txBody>
          </p:sp>
          <p:sp>
            <p:nvSpPr>
              <p:cNvPr id="1200" name="Freeform: Shape 1199">
                <a:extLst>
                  <a:ext uri="{FF2B5EF4-FFF2-40B4-BE49-F238E27FC236}">
                    <a16:creationId xmlns:a16="http://schemas.microsoft.com/office/drawing/2014/main" id="{B65094CF-82BF-4822-9DD7-3CDD1E1B8E15}"/>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201" name="Freeform: Shape 1200">
                <a:extLst>
                  <a:ext uri="{FF2B5EF4-FFF2-40B4-BE49-F238E27FC236}">
                    <a16:creationId xmlns:a16="http://schemas.microsoft.com/office/drawing/2014/main" id="{DD0907E4-8C81-49D9-9E82-AA9A3899C4B0}"/>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endParaRPr lang="en-ZA"/>
              </a:p>
            </p:txBody>
          </p:sp>
          <p:sp>
            <p:nvSpPr>
              <p:cNvPr id="1202" name="Freeform: Shape 1201">
                <a:extLst>
                  <a:ext uri="{FF2B5EF4-FFF2-40B4-BE49-F238E27FC236}">
                    <a16:creationId xmlns:a16="http://schemas.microsoft.com/office/drawing/2014/main" id="{024D8560-B2C2-461F-9151-50A767592EB3}"/>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endParaRPr lang="en-ZA"/>
              </a:p>
            </p:txBody>
          </p:sp>
          <p:sp>
            <p:nvSpPr>
              <p:cNvPr id="1203" name="Freeform: Shape 1202">
                <a:extLst>
                  <a:ext uri="{FF2B5EF4-FFF2-40B4-BE49-F238E27FC236}">
                    <a16:creationId xmlns:a16="http://schemas.microsoft.com/office/drawing/2014/main" id="{CBDF2778-D839-49A1-8772-972554CD4EB8}"/>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endParaRPr lang="en-ZA"/>
              </a:p>
            </p:txBody>
          </p:sp>
          <p:sp>
            <p:nvSpPr>
              <p:cNvPr id="1204" name="Freeform: Shape 1203">
                <a:extLst>
                  <a:ext uri="{FF2B5EF4-FFF2-40B4-BE49-F238E27FC236}">
                    <a16:creationId xmlns:a16="http://schemas.microsoft.com/office/drawing/2014/main" id="{2DB24002-C61A-4F1F-92B5-A12EE02D6688}"/>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endParaRPr lang="en-ZA"/>
              </a:p>
            </p:txBody>
          </p:sp>
          <p:sp>
            <p:nvSpPr>
              <p:cNvPr id="1205" name="Freeform: Shape 1204">
                <a:extLst>
                  <a:ext uri="{FF2B5EF4-FFF2-40B4-BE49-F238E27FC236}">
                    <a16:creationId xmlns:a16="http://schemas.microsoft.com/office/drawing/2014/main" id="{B77BC167-2922-4173-A59E-2A633DBF65FD}"/>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endParaRPr lang="en-ZA"/>
              </a:p>
            </p:txBody>
          </p:sp>
          <p:sp>
            <p:nvSpPr>
              <p:cNvPr id="1206" name="Freeform: Shape 1205">
                <a:extLst>
                  <a:ext uri="{FF2B5EF4-FFF2-40B4-BE49-F238E27FC236}">
                    <a16:creationId xmlns:a16="http://schemas.microsoft.com/office/drawing/2014/main" id="{78E2AA36-826C-488E-8E70-3C70966B619F}"/>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endParaRPr lang="en-ZA"/>
              </a:p>
            </p:txBody>
          </p:sp>
          <p:sp>
            <p:nvSpPr>
              <p:cNvPr id="1207" name="Freeform: Shape 1206">
                <a:extLst>
                  <a:ext uri="{FF2B5EF4-FFF2-40B4-BE49-F238E27FC236}">
                    <a16:creationId xmlns:a16="http://schemas.microsoft.com/office/drawing/2014/main" id="{40B9FFAC-D3DC-44C2-AF48-6AFA75B4E393}"/>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endParaRPr lang="en-ZA"/>
              </a:p>
            </p:txBody>
          </p:sp>
          <p:sp>
            <p:nvSpPr>
              <p:cNvPr id="1208" name="Freeform: Shape 1207">
                <a:extLst>
                  <a:ext uri="{FF2B5EF4-FFF2-40B4-BE49-F238E27FC236}">
                    <a16:creationId xmlns:a16="http://schemas.microsoft.com/office/drawing/2014/main" id="{ABF761D2-60BC-4F6E-A7DF-9F57427A8208}"/>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endParaRPr lang="en-ZA"/>
              </a:p>
            </p:txBody>
          </p:sp>
          <p:sp>
            <p:nvSpPr>
              <p:cNvPr id="1209" name="Freeform: Shape 1208">
                <a:extLst>
                  <a:ext uri="{FF2B5EF4-FFF2-40B4-BE49-F238E27FC236}">
                    <a16:creationId xmlns:a16="http://schemas.microsoft.com/office/drawing/2014/main" id="{33F65AE7-2E98-47B9-846C-3A947BA59E1C}"/>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210" name="Freeform: Shape 1209">
                <a:extLst>
                  <a:ext uri="{FF2B5EF4-FFF2-40B4-BE49-F238E27FC236}">
                    <a16:creationId xmlns:a16="http://schemas.microsoft.com/office/drawing/2014/main" id="{4BB9FB4D-4052-4141-96D3-3F1A3E8B9FE5}"/>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grpSp>
        <p:sp>
          <p:nvSpPr>
            <p:cNvPr id="1211" name="Freeform: Shape 1210">
              <a:extLst>
                <a:ext uri="{FF2B5EF4-FFF2-40B4-BE49-F238E27FC236}">
                  <a16:creationId xmlns:a16="http://schemas.microsoft.com/office/drawing/2014/main" id="{B41D5436-4175-458E-BFD4-C9C2510FF8B3}"/>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endParaRPr lang="en-ZA"/>
            </a:p>
          </p:txBody>
        </p:sp>
        <p:sp>
          <p:nvSpPr>
            <p:cNvPr id="1212" name="Freeform: Shape 1211">
              <a:extLst>
                <a:ext uri="{FF2B5EF4-FFF2-40B4-BE49-F238E27FC236}">
                  <a16:creationId xmlns:a16="http://schemas.microsoft.com/office/drawing/2014/main" id="{40B87B5A-6038-4401-957F-99B298784199}"/>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endParaRPr lang="en-ZA"/>
            </a:p>
          </p:txBody>
        </p:sp>
        <p:sp>
          <p:nvSpPr>
            <p:cNvPr id="1213" name="Freeform: Shape 1212">
              <a:extLst>
                <a:ext uri="{FF2B5EF4-FFF2-40B4-BE49-F238E27FC236}">
                  <a16:creationId xmlns:a16="http://schemas.microsoft.com/office/drawing/2014/main" id="{81638141-2B09-4F64-B9EF-26B98D0BB084}"/>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14" name="Freeform: Shape 1213">
              <a:extLst>
                <a:ext uri="{FF2B5EF4-FFF2-40B4-BE49-F238E27FC236}">
                  <a16:creationId xmlns:a16="http://schemas.microsoft.com/office/drawing/2014/main" id="{36F9C876-39A2-41FB-8FA1-95D96494A5A0}"/>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endParaRPr lang="en-ZA"/>
            </a:p>
          </p:txBody>
        </p:sp>
        <p:sp>
          <p:nvSpPr>
            <p:cNvPr id="1215" name="Freeform: Shape 1214">
              <a:extLst>
                <a:ext uri="{FF2B5EF4-FFF2-40B4-BE49-F238E27FC236}">
                  <a16:creationId xmlns:a16="http://schemas.microsoft.com/office/drawing/2014/main" id="{D6E7CEA0-54DB-4C96-8D34-6D6A287910CC}"/>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6" name="Freeform: Shape 1215">
              <a:extLst>
                <a:ext uri="{FF2B5EF4-FFF2-40B4-BE49-F238E27FC236}">
                  <a16:creationId xmlns:a16="http://schemas.microsoft.com/office/drawing/2014/main" id="{4CD61767-D2B4-406D-A888-A06F17663C7F}"/>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endParaRPr lang="en-ZA"/>
            </a:p>
          </p:txBody>
        </p:sp>
        <p:sp>
          <p:nvSpPr>
            <p:cNvPr id="1217" name="Freeform: Shape 1216">
              <a:extLst>
                <a:ext uri="{FF2B5EF4-FFF2-40B4-BE49-F238E27FC236}">
                  <a16:creationId xmlns:a16="http://schemas.microsoft.com/office/drawing/2014/main" id="{8573F35D-1E55-4692-BDDF-94A8C69174A4}"/>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8" name="Freeform: Shape 1217">
              <a:extLst>
                <a:ext uri="{FF2B5EF4-FFF2-40B4-BE49-F238E27FC236}">
                  <a16:creationId xmlns:a16="http://schemas.microsoft.com/office/drawing/2014/main" id="{DDE1CA82-5C34-4EC7-8091-1DCB63887DA6}"/>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endParaRPr lang="en-ZA"/>
            </a:p>
          </p:txBody>
        </p:sp>
        <p:sp>
          <p:nvSpPr>
            <p:cNvPr id="1219" name="Freeform: Shape 1218">
              <a:extLst>
                <a:ext uri="{FF2B5EF4-FFF2-40B4-BE49-F238E27FC236}">
                  <a16:creationId xmlns:a16="http://schemas.microsoft.com/office/drawing/2014/main" id="{3FB43237-A1CD-48F7-BEB1-3BB3F3615297}"/>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endParaRPr lang="en-ZA"/>
            </a:p>
          </p:txBody>
        </p:sp>
        <p:sp>
          <p:nvSpPr>
            <p:cNvPr id="1220" name="Freeform: Shape 1219">
              <a:extLst>
                <a:ext uri="{FF2B5EF4-FFF2-40B4-BE49-F238E27FC236}">
                  <a16:creationId xmlns:a16="http://schemas.microsoft.com/office/drawing/2014/main" id="{CE0EC0B6-7D90-42FE-B77F-7824F440B729}"/>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endParaRPr lang="en-ZA"/>
            </a:p>
          </p:txBody>
        </p:sp>
        <p:sp>
          <p:nvSpPr>
            <p:cNvPr id="1221" name="Freeform: Shape 1220">
              <a:extLst>
                <a:ext uri="{FF2B5EF4-FFF2-40B4-BE49-F238E27FC236}">
                  <a16:creationId xmlns:a16="http://schemas.microsoft.com/office/drawing/2014/main" id="{3B7CF254-6E3B-4284-A40C-978D0F75A2F7}"/>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endParaRPr lang="en-ZA"/>
            </a:p>
          </p:txBody>
        </p:sp>
        <p:sp>
          <p:nvSpPr>
            <p:cNvPr id="1222" name="Freeform: Shape 1221">
              <a:extLst>
                <a:ext uri="{FF2B5EF4-FFF2-40B4-BE49-F238E27FC236}">
                  <a16:creationId xmlns:a16="http://schemas.microsoft.com/office/drawing/2014/main" id="{30F83CBE-CB70-4304-90D4-B35E0A4A0A0E}"/>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23" name="Freeform: Shape 1222">
              <a:extLst>
                <a:ext uri="{FF2B5EF4-FFF2-40B4-BE49-F238E27FC236}">
                  <a16:creationId xmlns:a16="http://schemas.microsoft.com/office/drawing/2014/main" id="{71B5875B-52B4-4673-A6CC-C9E5CAB80102}"/>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endParaRPr lang="en-ZA"/>
            </a:p>
          </p:txBody>
        </p:sp>
      </p:grpSp>
      <p:pic>
        <p:nvPicPr>
          <p:cNvPr id="268" name="Graphic 267">
            <a:extLst>
              <a:ext uri="{FF2B5EF4-FFF2-40B4-BE49-F238E27FC236}">
                <a16:creationId xmlns:a16="http://schemas.microsoft.com/office/drawing/2014/main" id="{D753A8F0-E0BD-40B0-9295-30899BBCF6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64294" y="5783849"/>
            <a:ext cx="3706113" cy="581351"/>
          </a:xfrm>
          <a:prstGeom prst="rect">
            <a:avLst/>
          </a:prstGeom>
        </p:spPr>
      </p:pic>
      <p:sp>
        <p:nvSpPr>
          <p:cNvPr id="1230" name="TextBox 1229">
            <a:extLst>
              <a:ext uri="{FF2B5EF4-FFF2-40B4-BE49-F238E27FC236}">
                <a16:creationId xmlns:a16="http://schemas.microsoft.com/office/drawing/2014/main" id="{3FDFAB7E-7C47-48B5-8994-E1C7A9B0A014}"/>
              </a:ext>
            </a:extLst>
          </p:cNvPr>
          <p:cNvSpPr txBox="1"/>
          <p:nvPr/>
        </p:nvSpPr>
        <p:spPr>
          <a:xfrm>
            <a:off x="4238045" y="-338884"/>
            <a:ext cx="7317016" cy="830997"/>
          </a:xfrm>
          <a:prstGeom prst="rect">
            <a:avLst/>
          </a:prstGeom>
          <a:noFill/>
        </p:spPr>
        <p:txBody>
          <a:bodyPr wrap="square" rtlCol="0">
            <a:spAutoFit/>
          </a:bodyPr>
          <a:lstStyle/>
          <a:p>
            <a:pPr algn="ctr"/>
            <a:endParaRPr lang="en-US" sz="2400" dirty="0">
              <a:solidFill>
                <a:schemeClr val="bg1"/>
              </a:solidFill>
              <a:highlight>
                <a:srgbClr val="0000FF"/>
              </a:highlight>
              <a:latin typeface="+mj-lt"/>
            </a:endParaRPr>
          </a:p>
          <a:p>
            <a:pPr algn="ctr"/>
            <a:r>
              <a:rPr lang="en-US" sz="2400" dirty="0">
                <a:solidFill>
                  <a:schemeClr val="bg1"/>
                </a:solidFill>
                <a:highlight>
                  <a:srgbClr val="0000FF"/>
                </a:highlight>
                <a:latin typeface="+mj-lt"/>
              </a:rPr>
              <a:t>South Coast Golf Tour</a:t>
            </a:r>
            <a:endParaRPr lang="en-ZA" sz="2400" dirty="0">
              <a:solidFill>
                <a:schemeClr val="bg1"/>
              </a:solidFill>
              <a:highlight>
                <a:srgbClr val="0000FF"/>
              </a:highlight>
              <a:latin typeface="+mj-lt"/>
            </a:endParaRPr>
          </a:p>
        </p:txBody>
      </p:sp>
      <p:graphicFrame>
        <p:nvGraphicFramePr>
          <p:cNvPr id="1231" name="Table 1230">
            <a:extLst>
              <a:ext uri="{FF2B5EF4-FFF2-40B4-BE49-F238E27FC236}">
                <a16:creationId xmlns:a16="http://schemas.microsoft.com/office/drawing/2014/main" id="{D3EF64C7-9F91-4911-853A-513FED5AC212}"/>
              </a:ext>
            </a:extLst>
          </p:cNvPr>
          <p:cNvGraphicFramePr>
            <a:graphicFrameLocks noGrp="1"/>
          </p:cNvGraphicFramePr>
          <p:nvPr>
            <p:extLst>
              <p:ext uri="{D42A27DB-BD31-4B8C-83A1-F6EECF244321}">
                <p14:modId xmlns:p14="http://schemas.microsoft.com/office/powerpoint/2010/main" val="450273799"/>
              </p:ext>
            </p:extLst>
          </p:nvPr>
        </p:nvGraphicFramePr>
        <p:xfrm>
          <a:off x="2426886" y="3554233"/>
          <a:ext cx="8555306" cy="1160877"/>
        </p:xfrm>
        <a:graphic>
          <a:graphicData uri="http://schemas.openxmlformats.org/drawingml/2006/table">
            <a:tbl>
              <a:tblPr>
                <a:tableStyleId>{5C22544A-7EE6-4342-B048-85BDC9FD1C3A}</a:tableStyleId>
              </a:tblPr>
              <a:tblGrid>
                <a:gridCol w="8555306">
                  <a:extLst>
                    <a:ext uri="{9D8B030D-6E8A-4147-A177-3AD203B41FA5}">
                      <a16:colId xmlns:a16="http://schemas.microsoft.com/office/drawing/2014/main" val="1531855021"/>
                    </a:ext>
                  </a:extLst>
                </a:gridCol>
              </a:tblGrid>
              <a:tr h="1160877">
                <a:tc>
                  <a:txBody>
                    <a:bodyPr/>
                    <a:lstStyle/>
                    <a:p>
                      <a:pPr algn="ct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Opportunity To Experience The South Coast’s Golf Courses</a:t>
                      </a:r>
                    </a:p>
                    <a:p>
                      <a:pPr algn="ctr"/>
                      <a:endPar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150" sz="2400" b="1" dirty="0">
                        <a:solidFill>
                          <a:schemeClr val="bg1"/>
                        </a:solidFill>
                        <a:effectLst/>
                        <a:highlight>
                          <a:srgbClr val="000080"/>
                        </a:highlight>
                        <a:latin typeface="Calibri" panose="020F0502020204030204" pitchFamily="34" charset="0"/>
                        <a:ea typeface="Calibri" panose="020F0502020204030204" pitchFamily="34" charset="0"/>
                        <a:cs typeface="Calibri" panose="020F0502020204030204" pitchFamily="34"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4615A9C5-0099-4B52-B8E3-33CA7200AE8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755052" y="6544755"/>
            <a:ext cx="3692999" cy="173788"/>
          </a:xfrm>
          <a:prstGeom prst="rect">
            <a:avLst/>
          </a:prstGeom>
        </p:spPr>
      </p:pic>
      <p:pic>
        <p:nvPicPr>
          <p:cNvPr id="1235" name="Graphic 1234">
            <a:extLst>
              <a:ext uri="{FF2B5EF4-FFF2-40B4-BE49-F238E27FC236}">
                <a16:creationId xmlns:a16="http://schemas.microsoft.com/office/drawing/2014/main" id="{348BE5E6-887B-4D94-919D-E3A1DCEF5C1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750610" y="6463249"/>
            <a:ext cx="1669951" cy="333991"/>
          </a:xfrm>
          <a:prstGeom prst="rect">
            <a:avLst/>
          </a:prstGeom>
        </p:spPr>
      </p:pic>
      <p:pic>
        <p:nvPicPr>
          <p:cNvPr id="1237" name="Graphic 1236">
            <a:extLst>
              <a:ext uri="{FF2B5EF4-FFF2-40B4-BE49-F238E27FC236}">
                <a16:creationId xmlns:a16="http://schemas.microsoft.com/office/drawing/2014/main" id="{58AE55E0-6374-4229-80EA-D3642E1031D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23649" y="173857"/>
            <a:ext cx="819151" cy="828675"/>
          </a:xfrm>
          <a:prstGeom prst="rect">
            <a:avLst/>
          </a:prstGeom>
        </p:spPr>
      </p:pic>
      <p:sp>
        <p:nvSpPr>
          <p:cNvPr id="86" name="Freeform: Shape 85">
            <a:extLst>
              <a:ext uri="{FF2B5EF4-FFF2-40B4-BE49-F238E27FC236}">
                <a16:creationId xmlns:a16="http://schemas.microsoft.com/office/drawing/2014/main" id="{800B2402-A7BF-46D5-B59E-5625CB32295D}"/>
              </a:ext>
            </a:extLst>
          </p:cNvPr>
          <p:cNvSpPr/>
          <p:nvPr/>
        </p:nvSpPr>
        <p:spPr>
          <a:xfrm>
            <a:off x="11043618" y="60761"/>
            <a:ext cx="1124108" cy="5521351"/>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48000"/>
            </a:schemeClr>
          </a:solidFill>
          <a:ln w="14595" cap="flat">
            <a:noFill/>
            <a:prstDash val="solid"/>
            <a:miter/>
          </a:ln>
        </p:spPr>
        <p:txBody>
          <a:bodyPr rtlCol="0" anchor="ctr"/>
          <a:lstStyle/>
          <a:p>
            <a:endParaRPr lang="en-ZA" dirty="0"/>
          </a:p>
        </p:txBody>
      </p:sp>
    </p:spTree>
    <p:extLst>
      <p:ext uri="{BB962C8B-B14F-4D97-AF65-F5344CB8AC3E}">
        <p14:creationId xmlns:p14="http://schemas.microsoft.com/office/powerpoint/2010/main" val="400967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69F5A-0613-96BC-53CB-42A3FAD00D9A}"/>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54990875-AB4C-D9F3-5A3E-F7D285B0C83F}"/>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9BEB2984-9607-0D3D-3A43-F83CDC0CDB79}"/>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25C28E60-5891-D709-E5FD-B864AED150F9}"/>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7816B0B2-7797-5E21-53D7-E286BEA7C53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566784" y="31869"/>
            <a:ext cx="2626907" cy="1095853"/>
          </a:xfrm>
          <a:prstGeom prst="rect">
            <a:avLst/>
          </a:prstGeom>
        </p:spPr>
      </p:pic>
      <p:grpSp>
        <p:nvGrpSpPr>
          <p:cNvPr id="1228" name="Group 1227">
            <a:extLst>
              <a:ext uri="{FF2B5EF4-FFF2-40B4-BE49-F238E27FC236}">
                <a16:creationId xmlns:a16="http://schemas.microsoft.com/office/drawing/2014/main" id="{E2971143-2F49-6BA9-040D-18BD26B8B482}"/>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0D7AE1BC-159D-7874-0170-AAE487C86F57}"/>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9EA4EB88-6E93-6A81-A377-DA4363664291}"/>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45174ECA-9F2C-21C5-22E3-45ACAEBACC44}"/>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85AD5B65-DEF8-B0CC-86AA-B03B81961ABB}"/>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B1F82F5B-393D-AA4E-BB4C-33CD6F4E9CBF}"/>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DFE9DE5D-488E-523B-1E26-2121450D7315}"/>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C85D0C7F-A8E1-8BB8-3C52-934E01EA3763}"/>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776FBE02-DEFF-E75E-FDEA-D247B473F198}"/>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1BB9F49B-246C-8F82-2DC4-5A4550AF4F19}"/>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55333259-8208-7E3E-DE7D-BAB4E02E8EBB}"/>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ACCC7945-E5F3-D35A-9A76-8ED44DBDBA36}"/>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2A1825A0-F7BC-1F39-E6CE-03199892D481}"/>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976CFC90-8819-A32B-D61B-DC978191414D}"/>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8BC65DD6-5FAC-1C81-4D0C-552573CE6548}"/>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9396A0E6-7669-5845-78EB-079823F39044}"/>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05E5BCD3-C720-9411-3D9A-0026DD7D085E}"/>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4BCE4C5D-C79E-F826-42DB-D82C10739E31}"/>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D8E77BA4-4F62-81C0-16BB-7E44CD1FF58C}"/>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E8B598D9-7BE4-5210-1BD3-2410B0C80D60}"/>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7723004B-32CC-A443-FBC9-D0D740351E06}"/>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AA845644-E463-BE58-2AB8-B4F6AB8D0142}"/>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5795D5A7-BDEB-AE19-C741-AA41B33824DC}"/>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D54755BA-6213-E490-E525-32EBAFB77EB4}"/>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A6A30E3A-2716-75E9-802A-8B976F8682A3}"/>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D6E1BE12-3960-594D-C14F-026031228412}"/>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0201989E-305D-14BC-6D8B-1AE2E38C1B4C}"/>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45F8BCF2-47B0-7512-CD2B-B4FDD5E3CF2E}"/>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E94B1A60-40AE-C900-9A4D-C8ABB76CDDF8}"/>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584975EC-9ED2-247B-7286-222951C560DB}"/>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47102FF0-5137-BA31-8618-9A10F49E4F11}"/>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DE089AE9-C629-8DCC-670C-581877CFA793}"/>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B0934BFC-3918-871E-8DC7-D6707A4445BE}"/>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3915AF30-9CAE-80BD-62D8-4C977B1AB66E}"/>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876E7719-19FA-69EC-00D9-CE50C5B2FCEB}"/>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F7823A56-07D4-CB34-ECD4-24BC7F949DA8}"/>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ADB9369F-B8A2-6D38-C426-21C5259F2E64}"/>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24E98F3E-A9AE-F950-B713-72AA95B5A9D2}"/>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04A8289F-0425-FD18-0A50-B3198D3F641C}"/>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A03CA4ED-274B-13DA-78AF-66B78C3ADBC2}"/>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6007B34A-48CF-65AD-2E74-DFAFE8D3F125}"/>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8098B3B7-1BBC-8A53-0B2E-D9A1F7EAF5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29753" y="5832922"/>
            <a:ext cx="3706113" cy="581351"/>
          </a:xfrm>
          <a:prstGeom prst="rect">
            <a:avLst/>
          </a:prstGeom>
        </p:spPr>
      </p:pic>
      <p:graphicFrame>
        <p:nvGraphicFramePr>
          <p:cNvPr id="1231" name="Table 1230">
            <a:extLst>
              <a:ext uri="{FF2B5EF4-FFF2-40B4-BE49-F238E27FC236}">
                <a16:creationId xmlns:a16="http://schemas.microsoft.com/office/drawing/2014/main" id="{7B97E1A5-78D8-EBBD-8E21-ED7E3DB41C8B}"/>
              </a:ext>
            </a:extLst>
          </p:cNvPr>
          <p:cNvGraphicFramePr>
            <a:graphicFrameLocks noGrp="1"/>
          </p:cNvGraphicFramePr>
          <p:nvPr>
            <p:extLst>
              <p:ext uri="{D42A27DB-BD31-4B8C-83A1-F6EECF244321}">
                <p14:modId xmlns:p14="http://schemas.microsoft.com/office/powerpoint/2010/main" val="3486782917"/>
              </p:ext>
            </p:extLst>
          </p:nvPr>
        </p:nvGraphicFramePr>
        <p:xfrm>
          <a:off x="5589494" y="126997"/>
          <a:ext cx="4923668" cy="586877"/>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5868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Opportunity To Experience The South Coast’s Golf Courses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48B6691C-130D-B46B-D740-7DB0F997EB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1B201D18-B572-1D5C-AC9D-FDD1FD28246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21C98E54-3D15-F2C6-1B26-7611DA19CED9}"/>
              </a:ext>
            </a:extLst>
          </p:cNvPr>
          <p:cNvGraphicFramePr>
            <a:graphicFrameLocks noGrp="1"/>
          </p:cNvGraphicFramePr>
          <p:nvPr>
            <p:extLst>
              <p:ext uri="{D42A27DB-BD31-4B8C-83A1-F6EECF244321}">
                <p14:modId xmlns:p14="http://schemas.microsoft.com/office/powerpoint/2010/main" val="14073676"/>
              </p:ext>
            </p:extLst>
          </p:nvPr>
        </p:nvGraphicFramePr>
        <p:xfrm>
          <a:off x="2566785" y="1136745"/>
          <a:ext cx="8499430" cy="4550799"/>
        </p:xfrm>
        <a:graphic>
          <a:graphicData uri="http://schemas.openxmlformats.org/drawingml/2006/table">
            <a:tbl>
              <a:tblPr firstRow="1" bandRow="1">
                <a:tableStyleId>{7DF18680-E054-41AD-8BC1-D1AEF772440D}</a:tableStyleId>
              </a:tblPr>
              <a:tblGrid>
                <a:gridCol w="1459783">
                  <a:extLst>
                    <a:ext uri="{9D8B030D-6E8A-4147-A177-3AD203B41FA5}">
                      <a16:colId xmlns:a16="http://schemas.microsoft.com/office/drawing/2014/main" val="3824403482"/>
                    </a:ext>
                  </a:extLst>
                </a:gridCol>
                <a:gridCol w="5109411">
                  <a:extLst>
                    <a:ext uri="{9D8B030D-6E8A-4147-A177-3AD203B41FA5}">
                      <a16:colId xmlns:a16="http://schemas.microsoft.com/office/drawing/2014/main" val="4234831438"/>
                    </a:ext>
                  </a:extLst>
                </a:gridCol>
                <a:gridCol w="1930236">
                  <a:extLst>
                    <a:ext uri="{9D8B030D-6E8A-4147-A177-3AD203B41FA5}">
                      <a16:colId xmlns:a16="http://schemas.microsoft.com/office/drawing/2014/main" val="3423308352"/>
                    </a:ext>
                  </a:extLst>
                </a:gridCol>
              </a:tblGrid>
              <a:tr h="285327">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188765">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CTIVITY</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2126974">
                <a:tc>
                  <a:txBody>
                    <a:bodyPr/>
                    <a:lstStyle/>
                    <a:p>
                      <a:pPr algn="ctr"/>
                      <a:r>
                        <a:rPr lang="en-US" sz="1100" b="1" dirty="0" err="1">
                          <a:solidFill>
                            <a:srgbClr val="232960"/>
                          </a:solidFill>
                          <a:effectLst/>
                          <a:latin typeface="Calibri" panose="020F0502020204030204" pitchFamily="34" charset="0"/>
                          <a:ea typeface="Calibri" panose="020F0502020204030204" pitchFamily="34" charset="0"/>
                          <a:cs typeface="Calibri" panose="020F0502020204030204" pitchFamily="34" charset="0"/>
                        </a:rPr>
                        <a:t>Umkomass</a:t>
                      </a:r>
                      <a:r>
                        <a:rPr lang="en-US"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 Golf Club</a:t>
                      </a: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The course design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capitalises</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on the natural contours of the land and takes advantage of the glorious sea views - in fact, all but one of the holes offer great views of the warm Indian ocean. Although not overly long, the course offers a great challenge for low handicappers, especially when the coastal winds blow.</a:t>
                      </a:r>
                    </a:p>
                    <a:p>
                      <a:pPr marL="0" indent="0" algn="l">
                        <a:buFont typeface="Arial" panose="020B0604020202020204" pitchFamily="34" charset="0"/>
                        <a:buNone/>
                      </a:pP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Kids Golf</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As a family-friendly club we're committed to developing</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the next generation of golfers. For the past few</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years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Umkomaas</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has hosted a weekly golf clinic for youngsters hosted by our resident golf coach</a:t>
                      </a:r>
                    </a:p>
                    <a:p>
                      <a:pPr marL="0" indent="0" algn="l">
                        <a:buFont typeface="Arial" panose="020B0604020202020204" pitchFamily="34" charset="0"/>
                        <a:buNone/>
                      </a:pP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+27 (0)39 9731042</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info@umkomaasgolf.co.za</a:t>
                      </a:r>
                    </a:p>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285327">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1664406">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Scottburgh Golf Club</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Our 18-hole gem offers breathtaking views, challenging play, and a warm, welcoming vibe. Whether you’re here for a round or to soak in the scenery, you’ll feel right at home. We take pride in being an inclusive club where everyone is welcome male or female, young or old. Our members enjoy access to weekly competitions, social golfing events like Friday 5-pin, and reduced green fees on Monday, Tuesday, Thursday, Friday, and Sunday afternoons. Don’t miss our generous off-peak green fee specials!</a:t>
                      </a:r>
                    </a:p>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Our vibrant ladies’ section actively participates in weekly club competitions, local leagues, and prestigious KZN tournaments, including the annual Inter Club</a:t>
                      </a: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087 150 1312</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accounts@scottburghgolf.co.za</a:t>
                      </a:r>
                    </a:p>
                  </a:txBody>
                  <a:tcPr marL="45720" marR="45720" anchor="ctr"/>
                </a:tc>
                <a:extLst>
                  <a:ext uri="{0D108BD9-81ED-4DB2-BD59-A6C34878D82A}">
                    <a16:rowId xmlns:a16="http://schemas.microsoft.com/office/drawing/2014/main" val="3678519859"/>
                  </a:ext>
                </a:extLst>
              </a:tr>
            </a:tbl>
          </a:graphicData>
        </a:graphic>
      </p:graphicFrame>
      <p:sp>
        <p:nvSpPr>
          <p:cNvPr id="297" name="TextBox 296">
            <a:extLst>
              <a:ext uri="{FF2B5EF4-FFF2-40B4-BE49-F238E27FC236}">
                <a16:creationId xmlns:a16="http://schemas.microsoft.com/office/drawing/2014/main" id="{07A44993-F734-C974-47E0-1A11F0002207}"/>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57258A48-2CB6-5EB1-0838-6B85C28EE73B}"/>
              </a:ext>
            </a:extLst>
          </p:cNvPr>
          <p:cNvSpPr/>
          <p:nvPr/>
        </p:nvSpPr>
        <p:spPr>
          <a:xfrm>
            <a:off x="11116163" y="31869"/>
            <a:ext cx="995626" cy="5672174"/>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7FCD60B5-388E-9330-8EB1-058E17C6F60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E2686F5C-0C4C-9E30-2D92-504DAA218DE2}"/>
              </a:ext>
            </a:extLst>
          </p:cNvPr>
          <p:cNvPicPr>
            <a:picLocks noChangeAspect="1"/>
          </p:cNvPicPr>
          <p:nvPr/>
        </p:nvPicPr>
        <p:blipFill>
          <a:blip r:embed="rId7">
            <a:extLst>
              <a:ext uri="{28A0092B-C50C-407E-A947-70E740481C1C}">
                <a14:useLocalDpi xmlns:a14="http://schemas.microsoft.com/office/drawing/2010/main" val="0"/>
              </a:ext>
            </a:extLst>
          </a:blip>
          <a:srcRect l="41270" t="13109" r="1989" b="-3478"/>
          <a:stretch>
            <a:fillRect/>
          </a:stretch>
        </p:blipFill>
        <p:spPr>
          <a:xfrm>
            <a:off x="0" y="0"/>
            <a:ext cx="2528850" cy="6731004"/>
          </a:xfrm>
          <a:prstGeom prst="rect">
            <a:avLst/>
          </a:prstGeom>
        </p:spPr>
      </p:pic>
    </p:spTree>
    <p:extLst>
      <p:ext uri="{BB962C8B-B14F-4D97-AF65-F5344CB8AC3E}">
        <p14:creationId xmlns:p14="http://schemas.microsoft.com/office/powerpoint/2010/main" val="86949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80BF-A836-EFFF-269A-F1F0092A01F8}"/>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22DC296B-A5AC-CF16-C75D-5CAE10FC92A4}"/>
              </a:ext>
            </a:extLst>
          </p:cNvPr>
          <p:cNvSpPr/>
          <p:nvPr/>
        </p:nvSpPr>
        <p:spPr>
          <a:xfrm>
            <a:off x="7135" y="5864343"/>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endParaRPr lang="en-ZA"/>
          </a:p>
        </p:txBody>
      </p:sp>
      <p:sp>
        <p:nvSpPr>
          <p:cNvPr id="1130" name="Freeform: Shape 1129">
            <a:extLst>
              <a:ext uri="{FF2B5EF4-FFF2-40B4-BE49-F238E27FC236}">
                <a16:creationId xmlns:a16="http://schemas.microsoft.com/office/drawing/2014/main" id="{2D1970B4-F399-FF93-098E-EBE43E4B682D}"/>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endParaRPr lang="en-ZA" dirty="0"/>
          </a:p>
        </p:txBody>
      </p:sp>
      <p:sp>
        <p:nvSpPr>
          <p:cNvPr id="276" name="Freeform: Shape 275">
            <a:extLst>
              <a:ext uri="{FF2B5EF4-FFF2-40B4-BE49-F238E27FC236}">
                <a16:creationId xmlns:a16="http://schemas.microsoft.com/office/drawing/2014/main" id="{44CA5CA6-2A7A-C82F-DC26-B366A9512307}"/>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endParaRPr lang="en-ZA"/>
          </a:p>
        </p:txBody>
      </p:sp>
      <p:pic>
        <p:nvPicPr>
          <p:cNvPr id="9" name="Graphic 8">
            <a:extLst>
              <a:ext uri="{FF2B5EF4-FFF2-40B4-BE49-F238E27FC236}">
                <a16:creationId xmlns:a16="http://schemas.microsoft.com/office/drawing/2014/main" id="{09F13B59-E75B-CD85-728B-BDCFA3739E2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588336" y="1"/>
            <a:ext cx="2605355" cy="1127722"/>
          </a:xfrm>
          <a:prstGeom prst="rect">
            <a:avLst/>
          </a:prstGeom>
        </p:spPr>
      </p:pic>
      <p:grpSp>
        <p:nvGrpSpPr>
          <p:cNvPr id="1228" name="Group 1227">
            <a:extLst>
              <a:ext uri="{FF2B5EF4-FFF2-40B4-BE49-F238E27FC236}">
                <a16:creationId xmlns:a16="http://schemas.microsoft.com/office/drawing/2014/main" id="{90DDBB01-FA90-3D44-03EE-739A7A4B0289}"/>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D7C9A0CF-1DDA-53DA-3B07-5356EA6E0A88}"/>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endParaRPr lang="en-ZA"/>
            </a:p>
          </p:txBody>
        </p:sp>
        <p:sp>
          <p:nvSpPr>
            <p:cNvPr id="1185" name="Freeform: Shape 1184">
              <a:extLst>
                <a:ext uri="{FF2B5EF4-FFF2-40B4-BE49-F238E27FC236}">
                  <a16:creationId xmlns:a16="http://schemas.microsoft.com/office/drawing/2014/main" id="{5B9BBA1D-1BCA-5CB1-735E-CBA9404679CB}"/>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endParaRPr lang="en-ZA"/>
            </a:p>
          </p:txBody>
        </p:sp>
        <p:sp>
          <p:nvSpPr>
            <p:cNvPr id="1186" name="Freeform: Shape 1185">
              <a:extLst>
                <a:ext uri="{FF2B5EF4-FFF2-40B4-BE49-F238E27FC236}">
                  <a16:creationId xmlns:a16="http://schemas.microsoft.com/office/drawing/2014/main" id="{669C8F1F-B113-E003-859C-7B088693B3D1}"/>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sp>
          <p:nvSpPr>
            <p:cNvPr id="1187" name="Freeform: Shape 1186">
              <a:extLst>
                <a:ext uri="{FF2B5EF4-FFF2-40B4-BE49-F238E27FC236}">
                  <a16:creationId xmlns:a16="http://schemas.microsoft.com/office/drawing/2014/main" id="{460A7818-7B1C-1F6C-4548-57D0F7B5B0E7}"/>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endParaRPr lang="en-ZA"/>
            </a:p>
          </p:txBody>
        </p:sp>
        <p:sp>
          <p:nvSpPr>
            <p:cNvPr id="1188" name="Freeform: Shape 1187">
              <a:extLst>
                <a:ext uri="{FF2B5EF4-FFF2-40B4-BE49-F238E27FC236}">
                  <a16:creationId xmlns:a16="http://schemas.microsoft.com/office/drawing/2014/main" id="{66A5F9DB-C824-564E-B199-4D09E3361FC3}"/>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endParaRPr lang="en-ZA"/>
            </a:p>
          </p:txBody>
        </p:sp>
        <p:sp>
          <p:nvSpPr>
            <p:cNvPr id="1189" name="Freeform: Shape 1188">
              <a:extLst>
                <a:ext uri="{FF2B5EF4-FFF2-40B4-BE49-F238E27FC236}">
                  <a16:creationId xmlns:a16="http://schemas.microsoft.com/office/drawing/2014/main" id="{9A062D00-3460-B4D5-D9B4-922C8C90F8E6}"/>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endParaRPr lang="en-ZA"/>
            </a:p>
          </p:txBody>
        </p:sp>
        <p:sp>
          <p:nvSpPr>
            <p:cNvPr id="1190" name="Freeform: Shape 1189">
              <a:extLst>
                <a:ext uri="{FF2B5EF4-FFF2-40B4-BE49-F238E27FC236}">
                  <a16:creationId xmlns:a16="http://schemas.microsoft.com/office/drawing/2014/main" id="{0A749B6B-4DBE-5EF3-C776-E0654792E206}"/>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endParaRPr lang="en-ZA"/>
            </a:p>
          </p:txBody>
        </p:sp>
        <p:sp>
          <p:nvSpPr>
            <p:cNvPr id="1191" name="Freeform: Shape 1190">
              <a:extLst>
                <a:ext uri="{FF2B5EF4-FFF2-40B4-BE49-F238E27FC236}">
                  <a16:creationId xmlns:a16="http://schemas.microsoft.com/office/drawing/2014/main" id="{1B6A0EAA-DA55-020A-EBD6-36E88555BF05}"/>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endParaRPr lang="en-ZA"/>
            </a:p>
          </p:txBody>
        </p:sp>
        <p:grpSp>
          <p:nvGrpSpPr>
            <p:cNvPr id="1192" name="Graphic 1127">
              <a:extLst>
                <a:ext uri="{FF2B5EF4-FFF2-40B4-BE49-F238E27FC236}">
                  <a16:creationId xmlns:a16="http://schemas.microsoft.com/office/drawing/2014/main" id="{F012E61D-AED8-BA5D-3C75-6C20392FDB8B}"/>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5415411A-2E53-07C5-8511-BCA8B488C7BD}"/>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endParaRPr lang="en-ZA"/>
              </a:p>
            </p:txBody>
          </p:sp>
          <p:sp>
            <p:nvSpPr>
              <p:cNvPr id="1194" name="Freeform: Shape 1193">
                <a:extLst>
                  <a:ext uri="{FF2B5EF4-FFF2-40B4-BE49-F238E27FC236}">
                    <a16:creationId xmlns:a16="http://schemas.microsoft.com/office/drawing/2014/main" id="{9349705B-96B3-4054-800A-B6842F6E7867}"/>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endParaRPr lang="en-ZA"/>
              </a:p>
            </p:txBody>
          </p:sp>
          <p:sp>
            <p:nvSpPr>
              <p:cNvPr id="1195" name="Freeform: Shape 1194">
                <a:extLst>
                  <a:ext uri="{FF2B5EF4-FFF2-40B4-BE49-F238E27FC236}">
                    <a16:creationId xmlns:a16="http://schemas.microsoft.com/office/drawing/2014/main" id="{BEEC5C8A-BAD3-05C5-42D1-56006F9527A9}"/>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endParaRPr lang="en-ZA"/>
              </a:p>
            </p:txBody>
          </p:sp>
          <p:sp>
            <p:nvSpPr>
              <p:cNvPr id="1196" name="Freeform: Shape 1195">
                <a:extLst>
                  <a:ext uri="{FF2B5EF4-FFF2-40B4-BE49-F238E27FC236}">
                    <a16:creationId xmlns:a16="http://schemas.microsoft.com/office/drawing/2014/main" id="{D3BBEE4E-03BD-6282-3760-389BFA7F1864}"/>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197" name="Freeform: Shape 1196">
                <a:extLst>
                  <a:ext uri="{FF2B5EF4-FFF2-40B4-BE49-F238E27FC236}">
                    <a16:creationId xmlns:a16="http://schemas.microsoft.com/office/drawing/2014/main" id="{4E9D545E-40C8-6171-5161-41E1036534E6}"/>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endParaRPr lang="en-ZA"/>
              </a:p>
            </p:txBody>
          </p:sp>
          <p:sp>
            <p:nvSpPr>
              <p:cNvPr id="1198" name="Freeform: Shape 1197">
                <a:extLst>
                  <a:ext uri="{FF2B5EF4-FFF2-40B4-BE49-F238E27FC236}">
                    <a16:creationId xmlns:a16="http://schemas.microsoft.com/office/drawing/2014/main" id="{A3724729-72FE-4951-4235-02494C8607CB}"/>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199" name="Freeform: Shape 1198">
                <a:extLst>
                  <a:ext uri="{FF2B5EF4-FFF2-40B4-BE49-F238E27FC236}">
                    <a16:creationId xmlns:a16="http://schemas.microsoft.com/office/drawing/2014/main" id="{A3A0BA3A-5F40-CEFC-0A21-C2831FBF7409}"/>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endParaRPr lang="en-ZA"/>
              </a:p>
            </p:txBody>
          </p:sp>
          <p:sp>
            <p:nvSpPr>
              <p:cNvPr id="1200" name="Freeform: Shape 1199">
                <a:extLst>
                  <a:ext uri="{FF2B5EF4-FFF2-40B4-BE49-F238E27FC236}">
                    <a16:creationId xmlns:a16="http://schemas.microsoft.com/office/drawing/2014/main" id="{2E3FBF64-2EA0-4399-87E0-F1A0748EAA08}"/>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201" name="Freeform: Shape 1200">
                <a:extLst>
                  <a:ext uri="{FF2B5EF4-FFF2-40B4-BE49-F238E27FC236}">
                    <a16:creationId xmlns:a16="http://schemas.microsoft.com/office/drawing/2014/main" id="{BF730C65-C824-8E90-8749-1AD99E49895B}"/>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endParaRPr lang="en-ZA"/>
              </a:p>
            </p:txBody>
          </p:sp>
          <p:sp>
            <p:nvSpPr>
              <p:cNvPr id="1202" name="Freeform: Shape 1201">
                <a:extLst>
                  <a:ext uri="{FF2B5EF4-FFF2-40B4-BE49-F238E27FC236}">
                    <a16:creationId xmlns:a16="http://schemas.microsoft.com/office/drawing/2014/main" id="{F84B4F6D-B8D5-4618-7272-4B2286967325}"/>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endParaRPr lang="en-ZA"/>
              </a:p>
            </p:txBody>
          </p:sp>
          <p:sp>
            <p:nvSpPr>
              <p:cNvPr id="1203" name="Freeform: Shape 1202">
                <a:extLst>
                  <a:ext uri="{FF2B5EF4-FFF2-40B4-BE49-F238E27FC236}">
                    <a16:creationId xmlns:a16="http://schemas.microsoft.com/office/drawing/2014/main" id="{AF7E93B5-19E1-4180-F24C-772C66B5E9DB}"/>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endParaRPr lang="en-ZA"/>
              </a:p>
            </p:txBody>
          </p:sp>
          <p:sp>
            <p:nvSpPr>
              <p:cNvPr id="1204" name="Freeform: Shape 1203">
                <a:extLst>
                  <a:ext uri="{FF2B5EF4-FFF2-40B4-BE49-F238E27FC236}">
                    <a16:creationId xmlns:a16="http://schemas.microsoft.com/office/drawing/2014/main" id="{1E01CFD0-2D73-1228-8254-93738F8B694C}"/>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endParaRPr lang="en-ZA"/>
              </a:p>
            </p:txBody>
          </p:sp>
          <p:sp>
            <p:nvSpPr>
              <p:cNvPr id="1205" name="Freeform: Shape 1204">
                <a:extLst>
                  <a:ext uri="{FF2B5EF4-FFF2-40B4-BE49-F238E27FC236}">
                    <a16:creationId xmlns:a16="http://schemas.microsoft.com/office/drawing/2014/main" id="{EDAF43F9-0DD3-00E6-C313-CBA855C2465A}"/>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endParaRPr lang="en-ZA"/>
              </a:p>
            </p:txBody>
          </p:sp>
          <p:sp>
            <p:nvSpPr>
              <p:cNvPr id="1206" name="Freeform: Shape 1205">
                <a:extLst>
                  <a:ext uri="{FF2B5EF4-FFF2-40B4-BE49-F238E27FC236}">
                    <a16:creationId xmlns:a16="http://schemas.microsoft.com/office/drawing/2014/main" id="{FF04C605-A41E-EE78-9CE6-26D02994B647}"/>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endParaRPr lang="en-ZA"/>
              </a:p>
            </p:txBody>
          </p:sp>
          <p:sp>
            <p:nvSpPr>
              <p:cNvPr id="1207" name="Freeform: Shape 1206">
                <a:extLst>
                  <a:ext uri="{FF2B5EF4-FFF2-40B4-BE49-F238E27FC236}">
                    <a16:creationId xmlns:a16="http://schemas.microsoft.com/office/drawing/2014/main" id="{33CAED00-6EFA-AFBC-4654-F545431DA674}"/>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endParaRPr lang="en-ZA"/>
              </a:p>
            </p:txBody>
          </p:sp>
          <p:sp>
            <p:nvSpPr>
              <p:cNvPr id="1208" name="Freeform: Shape 1207">
                <a:extLst>
                  <a:ext uri="{FF2B5EF4-FFF2-40B4-BE49-F238E27FC236}">
                    <a16:creationId xmlns:a16="http://schemas.microsoft.com/office/drawing/2014/main" id="{810C156B-A1C2-44BF-92E8-75953FA938FC}"/>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endParaRPr lang="en-ZA"/>
              </a:p>
            </p:txBody>
          </p:sp>
          <p:sp>
            <p:nvSpPr>
              <p:cNvPr id="1209" name="Freeform: Shape 1208">
                <a:extLst>
                  <a:ext uri="{FF2B5EF4-FFF2-40B4-BE49-F238E27FC236}">
                    <a16:creationId xmlns:a16="http://schemas.microsoft.com/office/drawing/2014/main" id="{F29D555B-569E-B061-60BC-121EDD62213C}"/>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210" name="Freeform: Shape 1209">
                <a:extLst>
                  <a:ext uri="{FF2B5EF4-FFF2-40B4-BE49-F238E27FC236}">
                    <a16:creationId xmlns:a16="http://schemas.microsoft.com/office/drawing/2014/main" id="{9FBBC009-8CB3-4D00-BAEB-3CB57B06D9A5}"/>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grpSp>
        <p:sp>
          <p:nvSpPr>
            <p:cNvPr id="1211" name="Freeform: Shape 1210">
              <a:extLst>
                <a:ext uri="{FF2B5EF4-FFF2-40B4-BE49-F238E27FC236}">
                  <a16:creationId xmlns:a16="http://schemas.microsoft.com/office/drawing/2014/main" id="{C9154B2D-E9B6-A1A3-C9AE-20E41306C6E1}"/>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endParaRPr lang="en-ZA"/>
            </a:p>
          </p:txBody>
        </p:sp>
        <p:sp>
          <p:nvSpPr>
            <p:cNvPr id="1212" name="Freeform: Shape 1211">
              <a:extLst>
                <a:ext uri="{FF2B5EF4-FFF2-40B4-BE49-F238E27FC236}">
                  <a16:creationId xmlns:a16="http://schemas.microsoft.com/office/drawing/2014/main" id="{30237B6A-B15B-94CE-C23D-5CA499E294C8}"/>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endParaRPr lang="en-ZA"/>
            </a:p>
          </p:txBody>
        </p:sp>
        <p:sp>
          <p:nvSpPr>
            <p:cNvPr id="1213" name="Freeform: Shape 1212">
              <a:extLst>
                <a:ext uri="{FF2B5EF4-FFF2-40B4-BE49-F238E27FC236}">
                  <a16:creationId xmlns:a16="http://schemas.microsoft.com/office/drawing/2014/main" id="{D637AF36-F01C-CBA0-9A72-58D4EEA5FCD6}"/>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14" name="Freeform: Shape 1213">
              <a:extLst>
                <a:ext uri="{FF2B5EF4-FFF2-40B4-BE49-F238E27FC236}">
                  <a16:creationId xmlns:a16="http://schemas.microsoft.com/office/drawing/2014/main" id="{9D3EEC64-29CD-33C0-8544-3564413CC2BF}"/>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endParaRPr lang="en-ZA"/>
            </a:p>
          </p:txBody>
        </p:sp>
        <p:sp>
          <p:nvSpPr>
            <p:cNvPr id="1215" name="Freeform: Shape 1214">
              <a:extLst>
                <a:ext uri="{FF2B5EF4-FFF2-40B4-BE49-F238E27FC236}">
                  <a16:creationId xmlns:a16="http://schemas.microsoft.com/office/drawing/2014/main" id="{F29F5947-8B68-AB4F-D984-9862208522E7}"/>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6" name="Freeform: Shape 1215">
              <a:extLst>
                <a:ext uri="{FF2B5EF4-FFF2-40B4-BE49-F238E27FC236}">
                  <a16:creationId xmlns:a16="http://schemas.microsoft.com/office/drawing/2014/main" id="{2059CA4E-4C71-DB6C-617F-DFC199B415FD}"/>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endParaRPr lang="en-ZA"/>
            </a:p>
          </p:txBody>
        </p:sp>
        <p:sp>
          <p:nvSpPr>
            <p:cNvPr id="1217" name="Freeform: Shape 1216">
              <a:extLst>
                <a:ext uri="{FF2B5EF4-FFF2-40B4-BE49-F238E27FC236}">
                  <a16:creationId xmlns:a16="http://schemas.microsoft.com/office/drawing/2014/main" id="{1766551F-62F2-AB06-8A07-E1F89961482C}"/>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8" name="Freeform: Shape 1217">
              <a:extLst>
                <a:ext uri="{FF2B5EF4-FFF2-40B4-BE49-F238E27FC236}">
                  <a16:creationId xmlns:a16="http://schemas.microsoft.com/office/drawing/2014/main" id="{20BD917D-BEA3-DC62-D41E-1CD7D81450BE}"/>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endParaRPr lang="en-ZA"/>
            </a:p>
          </p:txBody>
        </p:sp>
        <p:sp>
          <p:nvSpPr>
            <p:cNvPr id="1219" name="Freeform: Shape 1218">
              <a:extLst>
                <a:ext uri="{FF2B5EF4-FFF2-40B4-BE49-F238E27FC236}">
                  <a16:creationId xmlns:a16="http://schemas.microsoft.com/office/drawing/2014/main" id="{FD01703E-4064-9FA4-6872-AD3388733867}"/>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endParaRPr lang="en-ZA"/>
            </a:p>
          </p:txBody>
        </p:sp>
        <p:sp>
          <p:nvSpPr>
            <p:cNvPr id="1220" name="Freeform: Shape 1219">
              <a:extLst>
                <a:ext uri="{FF2B5EF4-FFF2-40B4-BE49-F238E27FC236}">
                  <a16:creationId xmlns:a16="http://schemas.microsoft.com/office/drawing/2014/main" id="{3E98E648-3EA9-2306-1479-9FF18D654C3E}"/>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endParaRPr lang="en-ZA"/>
            </a:p>
          </p:txBody>
        </p:sp>
        <p:sp>
          <p:nvSpPr>
            <p:cNvPr id="1221" name="Freeform: Shape 1220">
              <a:extLst>
                <a:ext uri="{FF2B5EF4-FFF2-40B4-BE49-F238E27FC236}">
                  <a16:creationId xmlns:a16="http://schemas.microsoft.com/office/drawing/2014/main" id="{F58595C7-0365-E030-7E5E-DC4C88300DDF}"/>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endParaRPr lang="en-ZA"/>
            </a:p>
          </p:txBody>
        </p:sp>
        <p:sp>
          <p:nvSpPr>
            <p:cNvPr id="1222" name="Freeform: Shape 1221">
              <a:extLst>
                <a:ext uri="{FF2B5EF4-FFF2-40B4-BE49-F238E27FC236}">
                  <a16:creationId xmlns:a16="http://schemas.microsoft.com/office/drawing/2014/main" id="{1B680FF6-588C-2107-8326-1636892535FA}"/>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23" name="Freeform: Shape 1222">
              <a:extLst>
                <a:ext uri="{FF2B5EF4-FFF2-40B4-BE49-F238E27FC236}">
                  <a16:creationId xmlns:a16="http://schemas.microsoft.com/office/drawing/2014/main" id="{1D48179A-FBA7-2D3A-4B8F-965DA7040294}"/>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endParaRPr lang="en-ZA"/>
            </a:p>
          </p:txBody>
        </p:sp>
      </p:grpSp>
      <p:pic>
        <p:nvPicPr>
          <p:cNvPr id="268" name="Graphic 267">
            <a:extLst>
              <a:ext uri="{FF2B5EF4-FFF2-40B4-BE49-F238E27FC236}">
                <a16:creationId xmlns:a16="http://schemas.microsoft.com/office/drawing/2014/main" id="{68501290-3A4F-E7B4-D3FC-9039828676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29753" y="5832922"/>
            <a:ext cx="3706113" cy="581351"/>
          </a:xfrm>
          <a:prstGeom prst="rect">
            <a:avLst/>
          </a:prstGeom>
        </p:spPr>
      </p:pic>
      <p:sp>
        <p:nvSpPr>
          <p:cNvPr id="1230" name="TextBox 1229">
            <a:extLst>
              <a:ext uri="{FF2B5EF4-FFF2-40B4-BE49-F238E27FC236}">
                <a16:creationId xmlns:a16="http://schemas.microsoft.com/office/drawing/2014/main" id="{E5D90223-39B8-E15E-CAF2-F71FF4A8CA52}"/>
              </a:ext>
            </a:extLst>
          </p:cNvPr>
          <p:cNvSpPr txBox="1"/>
          <p:nvPr/>
        </p:nvSpPr>
        <p:spPr>
          <a:xfrm>
            <a:off x="5353931" y="168862"/>
            <a:ext cx="45921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Opportunity To Experience The South Coast’s Golf Courses</a:t>
            </a:r>
          </a:p>
        </p:txBody>
      </p:sp>
      <p:graphicFrame>
        <p:nvGraphicFramePr>
          <p:cNvPr id="1231" name="Table 1230">
            <a:extLst>
              <a:ext uri="{FF2B5EF4-FFF2-40B4-BE49-F238E27FC236}">
                <a16:creationId xmlns:a16="http://schemas.microsoft.com/office/drawing/2014/main" id="{7F0AE545-ADF5-5042-4C35-84ECE91EACA4}"/>
              </a:ext>
            </a:extLst>
          </p:cNvPr>
          <p:cNvGraphicFramePr>
            <a:graphicFrameLocks noGrp="1"/>
          </p:cNvGraphicFramePr>
          <p:nvPr>
            <p:extLst>
              <p:ext uri="{D42A27DB-BD31-4B8C-83A1-F6EECF244321}">
                <p14:modId xmlns:p14="http://schemas.microsoft.com/office/powerpoint/2010/main" val="3180151946"/>
              </p:ext>
            </p:extLst>
          </p:nvPr>
        </p:nvGraphicFramePr>
        <p:xfrm>
          <a:off x="5589494" y="584360"/>
          <a:ext cx="4923668" cy="395244"/>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395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8976C97F-4042-5726-7B31-E2FB29C751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1CDB401E-AD12-41EC-FB19-36B9B146FC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EE1CFD8A-B841-D52A-70FB-BE8E00685A13}"/>
              </a:ext>
            </a:extLst>
          </p:cNvPr>
          <p:cNvGraphicFramePr>
            <a:graphicFrameLocks noGrp="1"/>
          </p:cNvGraphicFramePr>
          <p:nvPr>
            <p:extLst>
              <p:ext uri="{D42A27DB-BD31-4B8C-83A1-F6EECF244321}">
                <p14:modId xmlns:p14="http://schemas.microsoft.com/office/powerpoint/2010/main" val="434092112"/>
              </p:ext>
            </p:extLst>
          </p:nvPr>
        </p:nvGraphicFramePr>
        <p:xfrm>
          <a:off x="2587753" y="1305996"/>
          <a:ext cx="8478462" cy="4524883"/>
        </p:xfrm>
        <a:graphic>
          <a:graphicData uri="http://schemas.openxmlformats.org/drawingml/2006/table">
            <a:tbl>
              <a:tblPr firstRow="1" bandRow="1">
                <a:tableStyleId>{7DF18680-E054-41AD-8BC1-D1AEF772440D}</a:tableStyleId>
              </a:tblPr>
              <a:tblGrid>
                <a:gridCol w="1586776">
                  <a:extLst>
                    <a:ext uri="{9D8B030D-6E8A-4147-A177-3AD203B41FA5}">
                      <a16:colId xmlns:a16="http://schemas.microsoft.com/office/drawing/2014/main" val="3824403482"/>
                    </a:ext>
                  </a:extLst>
                </a:gridCol>
                <a:gridCol w="4872247">
                  <a:extLst>
                    <a:ext uri="{9D8B030D-6E8A-4147-A177-3AD203B41FA5}">
                      <a16:colId xmlns:a16="http://schemas.microsoft.com/office/drawing/2014/main" val="4234831438"/>
                    </a:ext>
                  </a:extLst>
                </a:gridCol>
                <a:gridCol w="2019439">
                  <a:extLst>
                    <a:ext uri="{9D8B030D-6E8A-4147-A177-3AD203B41FA5}">
                      <a16:colId xmlns:a16="http://schemas.microsoft.com/office/drawing/2014/main" val="3423308352"/>
                    </a:ext>
                  </a:extLst>
                </a:gridCol>
              </a:tblGrid>
              <a:tr h="0">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179497">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CTIVITY</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1883292">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Selborne Golf Club</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 True Hidden Gem of the South Coast</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Our meticulously groomed, breath taking 18-hole, Par 72 golf course is designed to offer golf enthusiasts of all skill levels the opportunity to indulge in the ultimate golfing experience. We have mastered the art of blending top-tier quality with a family-friendly ambiance, making it the ultimate destination for an unforgettable golfing experience.</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At Selborne, our primary goal is to deliver exceptional products and service that enhance our customers golfing experience. We ensure your golfing satisfaction from the moment you arrive at our Estate. We believe that top-tier quality should be accessible to all. That’s why we offer our premium offerings at prices that are affordable for everyone.</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039 688 1800</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proshop@spge.co.za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266923">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1557052">
                <a:tc>
                  <a:txBody>
                    <a:bodyPr/>
                    <a:lstStyle/>
                    <a:p>
                      <a:pPr algn="ctr"/>
                      <a:r>
                        <a:rPr lang="en-ZA" sz="1100" b="1" dirty="0" err="1">
                          <a:solidFill>
                            <a:srgbClr val="232960"/>
                          </a:solidFill>
                          <a:effectLst/>
                          <a:latin typeface="Calibri" panose="020F0502020204030204" pitchFamily="34" charset="0"/>
                          <a:ea typeface="Calibri" panose="020F0502020204030204" pitchFamily="34" charset="0"/>
                          <a:cs typeface="Calibri" panose="020F0502020204030204" pitchFamily="34" charset="0"/>
                        </a:rPr>
                        <a:t>Umdoni</a:t>
                      </a: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 Park Golf Club</a:t>
                      </a:r>
                    </a:p>
                  </a:txBody>
                  <a:tcPr marL="45720" marR="45720" anchor="ctr"/>
                </a:tc>
                <a:tc>
                  <a:txBody>
                    <a:bodyPr/>
                    <a:lstStyle/>
                    <a:p>
                      <a:pPr algn="l"/>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Umdoni</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Park Golf Club, one of the hidden treasures of the South Coast, boasts breath-taking sea views from 70% of the golf course and is situated in 200 hectares of indigenous coastal forest. The par 5 eighteenth and par 3 sixteenth holes are both elevated tees, which makes the length judgment critical.</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It is 18 holes over truly striking terrain, with the front 9 running alongside the sea and the back nine stretching inland through dense indigenous forest vegetation.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Umdoni</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park is anything but flat and it’s elevation changes not only translate into an adventure of judgment and shot-making but provides any number of “view-site moments”.</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039 975 1615</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proshop@umdonipark.com</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678519859"/>
                  </a:ext>
                </a:extLst>
              </a:tr>
              <a:tr h="256245">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bl>
          </a:graphicData>
        </a:graphic>
      </p:graphicFrame>
      <p:sp>
        <p:nvSpPr>
          <p:cNvPr id="297" name="TextBox 296">
            <a:extLst>
              <a:ext uri="{FF2B5EF4-FFF2-40B4-BE49-F238E27FC236}">
                <a16:creationId xmlns:a16="http://schemas.microsoft.com/office/drawing/2014/main" id="{98041A17-4D9B-F9CF-C78E-20DF2F59E262}"/>
              </a:ext>
            </a:extLst>
          </p:cNvPr>
          <p:cNvSpPr txBox="1"/>
          <p:nvPr/>
        </p:nvSpPr>
        <p:spPr>
          <a:xfrm>
            <a:off x="11687202" y="317371"/>
            <a:ext cx="504799" cy="461665"/>
          </a:xfrm>
          <a:prstGeom prst="rect">
            <a:avLst/>
          </a:prstGeom>
          <a:noFill/>
        </p:spPr>
        <p:txBody>
          <a:bodyPr wrap="square">
            <a:spAutoFit/>
          </a:bodyPr>
          <a:lstStyle/>
          <a:p>
            <a:pPr algn="ctr"/>
            <a:endParaRPr lang="en-ZA" sz="1200" b="1" dirty="0">
              <a:solidFill>
                <a:schemeClr val="bg1"/>
              </a:solidFill>
            </a:endParaRPr>
          </a:p>
          <a:p>
            <a:pPr algn="ctr"/>
            <a:r>
              <a:rPr lang="en-ZA" sz="1200" b="1" dirty="0">
                <a:solidFill>
                  <a:schemeClr val="bg1"/>
                </a:solidFill>
              </a:rPr>
              <a:t>DAY</a:t>
            </a:r>
          </a:p>
        </p:txBody>
      </p:sp>
      <p:sp>
        <p:nvSpPr>
          <p:cNvPr id="98" name="Freeform: Shape 97">
            <a:extLst>
              <a:ext uri="{FF2B5EF4-FFF2-40B4-BE49-F238E27FC236}">
                <a16:creationId xmlns:a16="http://schemas.microsoft.com/office/drawing/2014/main" id="{76CA434D-C6D7-9E5D-16AE-F9E5CA061699}"/>
              </a:ext>
            </a:extLst>
          </p:cNvPr>
          <p:cNvSpPr/>
          <p:nvPr/>
        </p:nvSpPr>
        <p:spPr>
          <a:xfrm>
            <a:off x="11116163" y="31869"/>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endParaRPr lang="en-ZA" dirty="0"/>
          </a:p>
        </p:txBody>
      </p:sp>
      <p:pic>
        <p:nvPicPr>
          <p:cNvPr id="1237" name="Graphic 1236">
            <a:extLst>
              <a:ext uri="{FF2B5EF4-FFF2-40B4-BE49-F238E27FC236}">
                <a16:creationId xmlns:a16="http://schemas.microsoft.com/office/drawing/2014/main" id="{D4071A53-2D42-EF7D-CD8A-07705AC79BD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84EA7FB9-AA25-4D66-008C-AD15EC387FF9}"/>
              </a:ext>
            </a:extLst>
          </p:cNvPr>
          <p:cNvPicPr>
            <a:picLocks noChangeAspect="1"/>
          </p:cNvPicPr>
          <p:nvPr/>
        </p:nvPicPr>
        <p:blipFill>
          <a:blip r:embed="rId7">
            <a:extLst>
              <a:ext uri="{28A0092B-C50C-407E-A947-70E740481C1C}">
                <a14:useLocalDpi xmlns:a14="http://schemas.microsoft.com/office/drawing/2010/main" val="0"/>
              </a:ext>
            </a:extLst>
          </a:blip>
          <a:srcRect l="26472" t="9742" r="28735" b="-952"/>
          <a:stretch>
            <a:fillRect/>
          </a:stretch>
        </p:blipFill>
        <p:spPr>
          <a:xfrm>
            <a:off x="-14565" y="1"/>
            <a:ext cx="2583606" cy="6524007"/>
          </a:xfrm>
          <a:prstGeom prst="rect">
            <a:avLst/>
          </a:prstGeom>
        </p:spPr>
      </p:pic>
    </p:spTree>
    <p:extLst>
      <p:ext uri="{BB962C8B-B14F-4D97-AF65-F5344CB8AC3E}">
        <p14:creationId xmlns:p14="http://schemas.microsoft.com/office/powerpoint/2010/main" val="157807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9BCA6-C358-6EED-C174-D4422BDB0F65}"/>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09A16C3C-6088-72C6-D123-5DE76C7EE371}"/>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49B3CC99-D206-58DA-77F5-490B9B37FB10}"/>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BDEB051E-B767-DCD1-F645-8816F158ED12}"/>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E5CE371D-2018-8367-D826-9E59953C7C1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586179" y="20639"/>
            <a:ext cx="2649887" cy="1095853"/>
          </a:xfrm>
          <a:prstGeom prst="rect">
            <a:avLst/>
          </a:prstGeom>
        </p:spPr>
      </p:pic>
      <p:grpSp>
        <p:nvGrpSpPr>
          <p:cNvPr id="1228" name="Group 1227">
            <a:extLst>
              <a:ext uri="{FF2B5EF4-FFF2-40B4-BE49-F238E27FC236}">
                <a16:creationId xmlns:a16="http://schemas.microsoft.com/office/drawing/2014/main" id="{F6CD88F7-6607-60F6-64BE-88E1E05BC6E1}"/>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850E6554-5DA0-5ED1-F328-6C34F3E0625E}"/>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24E8983B-9E8B-D49E-DDD4-DAD8CEE7C42E}"/>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FBFB5F3E-0411-7256-B155-FDE0D04A4210}"/>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E0066BB2-47CF-A105-DF35-69A88C2906D8}"/>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6CD6A820-AF5B-DFE9-19F5-5B057030CCD7}"/>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C0978F0B-4C17-8545-1E13-767C2649A87C}"/>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4568766B-9BB0-C47E-7CE8-BC4B6894BA80}"/>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12DA8B8C-4B5A-293E-663D-89CE2A32AF7C}"/>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A1A8F339-416D-CCD3-67EE-9DD6DDF67281}"/>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03DB1151-9B9F-45EC-DC54-9FD5DA46AE02}"/>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78EDD740-421C-1991-8CE6-4087FE2179B8}"/>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3BB57F56-07DA-F887-08BD-BFF60EE36D08}"/>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CF9E52F6-E7E5-A80E-FF1F-6051E4A4470A}"/>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B3AFDE4A-C01A-0045-F77B-59488092A5CE}"/>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8857701E-3516-7E9C-B196-FD68657354CE}"/>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7AC5804F-3EA2-E69B-E693-46E2D2E6731F}"/>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3C1183C7-754B-2967-A217-D997F81899A2}"/>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56B7A271-8577-7605-F54C-9916F56D23A3}"/>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24E651A8-0CAC-EA80-56B1-49054D4F83BA}"/>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2B7D04BF-C4B4-E8FC-7FFC-66A42517040A}"/>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A7C68697-6007-553D-6CDD-E2B00FDD7974}"/>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1D8113F6-9B4F-E5CC-0614-593AF4622C11}"/>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F7AB84ED-A0BD-F3F6-2154-D90B6D12F444}"/>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C60782BA-7117-CBA0-B86B-6E1B1726C5E2}"/>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D5DA3FCC-1AFC-CA55-0EFD-233822934254}"/>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F83285D0-AE56-204B-8642-363BB479E0A5}"/>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3BE323EA-E65F-4DFE-DF9F-46CC3BEFDDE1}"/>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9612AA9E-D336-DEDC-BF66-A80471D458F7}"/>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66244FB4-04C4-D568-14D7-53472BFBFC82}"/>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31B7874E-DCD5-A062-172E-D76CA7856A11}"/>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04D1CA99-17FB-0874-10FC-7BA4B588A4EB}"/>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BF37D5F2-C6F9-69D1-5590-0D69EFC8D4A5}"/>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8CE5A527-D7E4-FC4E-59CE-1E6854DA273C}"/>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CDC9884D-B38D-7D8D-B894-B654707EFA37}"/>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A885217F-D080-CBD0-FA2E-F801E8A399F6}"/>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279CAC99-4C3A-4412-7940-14A7A1248BCC}"/>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A0CD05F9-A498-CA55-7A51-EC3CA7842D11}"/>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5AC27E8F-D091-74C9-5A20-FC9C0B9FAC7C}"/>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CBE4A91F-2F87-CF51-A197-B65DBBEB4112}"/>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75115340-8732-9737-D21A-99897D445F6F}"/>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9EE54D00-177C-56E2-D7C1-45E1BF4F749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29753" y="5832922"/>
            <a:ext cx="3706113" cy="581351"/>
          </a:xfrm>
          <a:prstGeom prst="rect">
            <a:avLst/>
          </a:prstGeom>
        </p:spPr>
      </p:pic>
      <p:graphicFrame>
        <p:nvGraphicFramePr>
          <p:cNvPr id="1231" name="Table 1230">
            <a:extLst>
              <a:ext uri="{FF2B5EF4-FFF2-40B4-BE49-F238E27FC236}">
                <a16:creationId xmlns:a16="http://schemas.microsoft.com/office/drawing/2014/main" id="{9F667EDC-26EE-1D59-7B4B-CDC4A38CBAE7}"/>
              </a:ext>
            </a:extLst>
          </p:cNvPr>
          <p:cNvGraphicFramePr>
            <a:graphicFrameLocks noGrp="1"/>
          </p:cNvGraphicFramePr>
          <p:nvPr>
            <p:extLst>
              <p:ext uri="{D42A27DB-BD31-4B8C-83A1-F6EECF244321}">
                <p14:modId xmlns:p14="http://schemas.microsoft.com/office/powerpoint/2010/main" val="1354456715"/>
              </p:ext>
            </p:extLst>
          </p:nvPr>
        </p:nvGraphicFramePr>
        <p:xfrm>
          <a:off x="5589494" y="168861"/>
          <a:ext cx="4923668" cy="503321"/>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5033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Opportunity To Experience The South Coast’s Golf Courses</a:t>
                      </a: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16662D59-FC3B-B44B-954A-4CA802D850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B9159878-5101-3DB2-242A-EB86CB42359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344E9899-0D73-15A1-B072-A53ECFB118BE}"/>
              </a:ext>
            </a:extLst>
          </p:cNvPr>
          <p:cNvGraphicFramePr>
            <a:graphicFrameLocks noGrp="1"/>
          </p:cNvGraphicFramePr>
          <p:nvPr>
            <p:extLst>
              <p:ext uri="{D42A27DB-BD31-4B8C-83A1-F6EECF244321}">
                <p14:modId xmlns:p14="http://schemas.microsoft.com/office/powerpoint/2010/main" val="2779797104"/>
              </p:ext>
            </p:extLst>
          </p:nvPr>
        </p:nvGraphicFramePr>
        <p:xfrm>
          <a:off x="2543804" y="1136746"/>
          <a:ext cx="8522411" cy="4485718"/>
        </p:xfrm>
        <a:graphic>
          <a:graphicData uri="http://schemas.openxmlformats.org/drawingml/2006/table">
            <a:tbl>
              <a:tblPr firstRow="1" bandRow="1">
                <a:tableStyleId>{7DF18680-E054-41AD-8BC1-D1AEF772440D}</a:tableStyleId>
              </a:tblPr>
              <a:tblGrid>
                <a:gridCol w="1595001">
                  <a:extLst>
                    <a:ext uri="{9D8B030D-6E8A-4147-A177-3AD203B41FA5}">
                      <a16:colId xmlns:a16="http://schemas.microsoft.com/office/drawing/2014/main" val="3824403482"/>
                    </a:ext>
                  </a:extLst>
                </a:gridCol>
                <a:gridCol w="4897503">
                  <a:extLst>
                    <a:ext uri="{9D8B030D-6E8A-4147-A177-3AD203B41FA5}">
                      <a16:colId xmlns:a16="http://schemas.microsoft.com/office/drawing/2014/main" val="4234831438"/>
                    </a:ext>
                  </a:extLst>
                </a:gridCol>
                <a:gridCol w="2029907">
                  <a:extLst>
                    <a:ext uri="{9D8B030D-6E8A-4147-A177-3AD203B41FA5}">
                      <a16:colId xmlns:a16="http://schemas.microsoft.com/office/drawing/2014/main" val="3423308352"/>
                    </a:ext>
                  </a:extLst>
                </a:gridCol>
              </a:tblGrid>
              <a:tr h="298944">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197773">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CTIVITY</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1481196">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Port Shepstone Country Club</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The gem of the South Coast and just an hour’s drive from Durban, the Port Shepstone Country Club stands tall today as one of South Africa’s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favourite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golfing courses and estates. The course is set alongside the stunning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Umzimkhulu</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River and the Indian Ocean.</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039 695 0140/1</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reception@pscc.co.za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298944">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1926525">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Harding Country Club</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Harding, a small town nestled in a dairy and timber-farming area, sits at the foot of the majestic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Ingeli</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Mountain Range in 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Mzimkulwane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River Valley and is surrounded by ancient indigenous forests. The Harding Golf Club is a scenic 78-kilometre drive inland from Port Shepstone and offers a welcome relief from the coastal winds found at the coastal golf courses.</a:t>
                      </a:r>
                    </a:p>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039 433 1738</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hardingcountryclub1@gmail.com</a:t>
                      </a:r>
                    </a:p>
                  </a:txBody>
                  <a:tcPr marL="45720" marR="45720" anchor="ctr"/>
                </a:tc>
                <a:extLst>
                  <a:ext uri="{0D108BD9-81ED-4DB2-BD59-A6C34878D82A}">
                    <a16:rowId xmlns:a16="http://schemas.microsoft.com/office/drawing/2014/main" val="3678519859"/>
                  </a:ext>
                </a:extLst>
              </a:tr>
              <a:tr h="282336">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bl>
          </a:graphicData>
        </a:graphic>
      </p:graphicFrame>
      <p:sp>
        <p:nvSpPr>
          <p:cNvPr id="297" name="TextBox 296">
            <a:extLst>
              <a:ext uri="{FF2B5EF4-FFF2-40B4-BE49-F238E27FC236}">
                <a16:creationId xmlns:a16="http://schemas.microsoft.com/office/drawing/2014/main" id="{E26208F1-1131-8544-2636-FEC63B18EF37}"/>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5842B248-1009-5445-C7EF-84873D4DB4F0}"/>
              </a:ext>
            </a:extLst>
          </p:cNvPr>
          <p:cNvSpPr/>
          <p:nvPr/>
        </p:nvSpPr>
        <p:spPr>
          <a:xfrm>
            <a:off x="11116163" y="31869"/>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E764AE92-DD3C-0C0D-CFE8-8516359F04A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7762C0B0-FA45-F463-944F-869485C8679E}"/>
              </a:ext>
            </a:extLst>
          </p:cNvPr>
          <p:cNvPicPr>
            <a:picLocks noChangeAspect="1"/>
          </p:cNvPicPr>
          <p:nvPr/>
        </p:nvPicPr>
        <p:blipFill>
          <a:blip r:embed="rId7">
            <a:extLst>
              <a:ext uri="{28A0092B-C50C-407E-A947-70E740481C1C}">
                <a14:useLocalDpi xmlns:a14="http://schemas.microsoft.com/office/drawing/2010/main" val="0"/>
              </a:ext>
            </a:extLst>
          </a:blip>
          <a:srcRect l="23509" t="224" r="770" b="29935"/>
          <a:stretch>
            <a:fillRect/>
          </a:stretch>
        </p:blipFill>
        <p:spPr>
          <a:xfrm>
            <a:off x="0" y="0"/>
            <a:ext cx="2536231" cy="6449586"/>
          </a:xfrm>
          <a:prstGeom prst="rect">
            <a:avLst/>
          </a:prstGeom>
        </p:spPr>
      </p:pic>
    </p:spTree>
    <p:extLst>
      <p:ext uri="{BB962C8B-B14F-4D97-AF65-F5344CB8AC3E}">
        <p14:creationId xmlns:p14="http://schemas.microsoft.com/office/powerpoint/2010/main" val="19871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1C708-0AAF-10D9-3008-09E4D4CEC014}"/>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9E3F9099-0414-92F9-02C2-FBD200BA070E}"/>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8CA1B0C3-DB64-EA15-3B98-D7EEB978D343}"/>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C1E9459A-1961-8F4F-B1C9-26FA814556B6}"/>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D328A566-6975-A0AD-A1BA-1EF5C797047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593751" y="29522"/>
            <a:ext cx="2605355" cy="1095853"/>
          </a:xfrm>
          <a:prstGeom prst="rect">
            <a:avLst/>
          </a:prstGeom>
        </p:spPr>
      </p:pic>
      <p:grpSp>
        <p:nvGrpSpPr>
          <p:cNvPr id="1228" name="Group 1227">
            <a:extLst>
              <a:ext uri="{FF2B5EF4-FFF2-40B4-BE49-F238E27FC236}">
                <a16:creationId xmlns:a16="http://schemas.microsoft.com/office/drawing/2014/main" id="{649ABBC2-0F33-32F0-EBB2-7507414879D1}"/>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DD4D6E3B-D4FF-9522-EBC1-000E315E6B61}"/>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B1383EC2-C49C-AB49-CCCC-2E9E522A9044}"/>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696D0899-9AD3-0926-4E08-A295962FD0FA}"/>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63AAED3D-C702-91AF-F442-15DAEA9E8CA7}"/>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0982CA97-E4D0-247B-1498-380A6D781648}"/>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844B241D-DEE2-3493-AD18-1D0A06325C34}"/>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0F040976-DE14-8575-D98F-49794E1684A4}"/>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0AEBDBBB-08D6-B9B3-6D59-0BD94D2E5B26}"/>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E7BC48B4-9DD0-66A8-0EA2-E44E8C02552B}"/>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B3A47C82-1DD5-4891-CDD2-EF1EE329139A}"/>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215BAFD2-7F52-8D5E-AA9F-EB118054A18C}"/>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54A7B15D-1DD4-16F1-17B0-C5F5BB28C2D6}"/>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15F31D86-E0F5-1C23-8D5C-62C008A7838C}"/>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76056119-B495-7D0D-3619-0E5123635562}"/>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DADE9495-4901-D2E3-482D-46468644026A}"/>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E3D80758-83C9-95F6-704B-9C2F788C6631}"/>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2C4C0906-BED0-0D72-B31B-ABD5B32CFE13}"/>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92C6F051-FD61-30AC-6D20-64899E752B48}"/>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464B72EC-C1A5-EA64-E57F-2B0B3648D168}"/>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08523782-7910-24BF-4DA4-8EC83719BB00}"/>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9037C4F2-ED7B-7AF8-4652-574592DCDC9E}"/>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8E14FB13-71D9-AF0C-25C1-DAABD8777FB1}"/>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590E4705-6C05-2455-90BC-13A960E807E0}"/>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9B7FD7BF-DC57-0BB1-1115-1E390B5670BB}"/>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63315C7C-4847-00F9-1F73-83362EF61534}"/>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F381583F-C2FD-AC9F-DB92-6D1E6CFDE1D9}"/>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9B83EF0D-BBFA-15BD-EF8D-D0C61CE27C83}"/>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F917F523-AE21-CC85-47DC-0475AD6D744E}"/>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761757C4-6A9F-0277-AA82-A3A2BB777C1A}"/>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E92DD3DC-7D65-42C2-B6D0-056064B4D056}"/>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187262B0-986E-EEE1-241D-C4FB7F0AE217}"/>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B68E9C14-99EF-357C-16FC-917B787C0C38}"/>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601382F2-850B-F9E0-E0B2-D0AD8E01DA31}"/>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4B3A8D4F-EAD0-99E8-DC04-AF3045238935}"/>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380F6D67-3570-74FA-2CDB-00687B791E1F}"/>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51AF9509-6D01-B3C4-5334-FC3C038A9A77}"/>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1E4FF5E0-5E57-1C41-3368-41711CB3F249}"/>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41A35A8F-BC7D-8C33-33AE-991B9A3D280C}"/>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68CB7A11-FBE4-E80C-327F-167ABB67E5F7}"/>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C356DF1B-82E1-A441-CAC6-1C0EB0E12167}"/>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C97C4D13-0419-792F-F8FD-52D1396FF7F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29753" y="5832922"/>
            <a:ext cx="3706113" cy="581351"/>
          </a:xfrm>
          <a:prstGeom prst="rect">
            <a:avLst/>
          </a:prstGeom>
        </p:spPr>
      </p:pic>
      <p:sp>
        <p:nvSpPr>
          <p:cNvPr id="1230" name="TextBox 1229">
            <a:extLst>
              <a:ext uri="{FF2B5EF4-FFF2-40B4-BE49-F238E27FC236}">
                <a16:creationId xmlns:a16="http://schemas.microsoft.com/office/drawing/2014/main" id="{1E26029B-3909-9EA2-5851-083569808DE6}"/>
              </a:ext>
            </a:extLst>
          </p:cNvPr>
          <p:cNvSpPr txBox="1"/>
          <p:nvPr/>
        </p:nvSpPr>
        <p:spPr>
          <a:xfrm>
            <a:off x="5353932" y="168862"/>
            <a:ext cx="4656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Opportunity To Experience The South Coast’s Golf Courses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solidFill>
              <a:effectLst/>
              <a:highlight>
                <a:srgbClr val="0000FF"/>
              </a:highlight>
              <a:uLnTx/>
              <a:uFillTx/>
              <a:latin typeface="ADLaM Display" panose="02010000000000000000" pitchFamily="2" charset="0"/>
              <a:ea typeface="ADLaM Display" panose="02010000000000000000" pitchFamily="2" charset="0"/>
              <a:cs typeface="ADLaM Display" panose="02010000000000000000" pitchFamily="2" charset="0"/>
            </a:endParaRPr>
          </a:p>
        </p:txBody>
      </p:sp>
      <p:graphicFrame>
        <p:nvGraphicFramePr>
          <p:cNvPr id="1231" name="Table 1230">
            <a:extLst>
              <a:ext uri="{FF2B5EF4-FFF2-40B4-BE49-F238E27FC236}">
                <a16:creationId xmlns:a16="http://schemas.microsoft.com/office/drawing/2014/main" id="{CD3CB058-83C1-83C5-386C-D98572C00D91}"/>
              </a:ext>
            </a:extLst>
          </p:cNvPr>
          <p:cNvGraphicFramePr>
            <a:graphicFrameLocks noGrp="1"/>
          </p:cNvGraphicFramePr>
          <p:nvPr/>
        </p:nvGraphicFramePr>
        <p:xfrm>
          <a:off x="5589494" y="584360"/>
          <a:ext cx="4923668" cy="395244"/>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395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D70FB777-D1EC-957F-5B45-B4D26E1893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5FD1B2BD-B666-8693-F671-DAC632829FC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8D6B2A2C-6847-C2A6-5743-3CB5CE3338B4}"/>
              </a:ext>
            </a:extLst>
          </p:cNvPr>
          <p:cNvGraphicFramePr>
            <a:graphicFrameLocks noGrp="1"/>
          </p:cNvGraphicFramePr>
          <p:nvPr>
            <p:extLst>
              <p:ext uri="{D42A27DB-BD31-4B8C-83A1-F6EECF244321}">
                <p14:modId xmlns:p14="http://schemas.microsoft.com/office/powerpoint/2010/main" val="4054768779"/>
              </p:ext>
            </p:extLst>
          </p:nvPr>
        </p:nvGraphicFramePr>
        <p:xfrm>
          <a:off x="2543804" y="1136746"/>
          <a:ext cx="8522412" cy="4604722"/>
        </p:xfrm>
        <a:graphic>
          <a:graphicData uri="http://schemas.openxmlformats.org/drawingml/2006/table">
            <a:tbl>
              <a:tblPr firstRow="1" bandRow="1">
                <a:tableStyleId>{7DF18680-E054-41AD-8BC1-D1AEF772440D}</a:tableStyleId>
              </a:tblPr>
              <a:tblGrid>
                <a:gridCol w="1595001">
                  <a:extLst>
                    <a:ext uri="{9D8B030D-6E8A-4147-A177-3AD203B41FA5}">
                      <a16:colId xmlns:a16="http://schemas.microsoft.com/office/drawing/2014/main" val="3824403482"/>
                    </a:ext>
                  </a:extLst>
                </a:gridCol>
                <a:gridCol w="4556016">
                  <a:extLst>
                    <a:ext uri="{9D8B030D-6E8A-4147-A177-3AD203B41FA5}">
                      <a16:colId xmlns:a16="http://schemas.microsoft.com/office/drawing/2014/main" val="4234831438"/>
                    </a:ext>
                  </a:extLst>
                </a:gridCol>
                <a:gridCol w="2371395">
                  <a:extLst>
                    <a:ext uri="{9D8B030D-6E8A-4147-A177-3AD203B41FA5}">
                      <a16:colId xmlns:a16="http://schemas.microsoft.com/office/drawing/2014/main" val="3423308352"/>
                    </a:ext>
                  </a:extLst>
                </a:gridCol>
              </a:tblGrid>
              <a:tr h="298944">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197773">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CTIVITY</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1481196">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Margate Country Club</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The Margate Country Club hosts one of the finest golf courses on the South Coast of KwaZulu Natal (East Coast of South Africa). Situated on the outskirts of Margate, we are right at the heart of KZN’s Hibiscus Coast and just over an hour’s drive from the City of Durban, with quick and easy access off the R61.</a:t>
                      </a:r>
                    </a:p>
                    <a:p>
                      <a:pPr marL="0" indent="0" algn="l">
                        <a:buFont typeface="Arial" panose="020B0604020202020204" pitchFamily="34" charset="0"/>
                        <a:buNone/>
                      </a:pP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You will feel very welcome at the Club, as we are dedicated to ensuring all members and visitors of a venue that offers friendship and social interaction, in a relaxed and comfortable environment</a:t>
                      </a:r>
                    </a:p>
                    <a:p>
                      <a:pPr marL="0" indent="0" algn="l">
                        <a:buFont typeface="Arial" panose="020B0604020202020204" pitchFamily="34" charset="0"/>
                        <a:buNone/>
                      </a:pP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039 312 0571</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reception@margatecountryclub.co.za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298944">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1926525">
                <a:tc>
                  <a:txBody>
                    <a:bodyPr/>
                    <a:lstStyle/>
                    <a:p>
                      <a:pPr algn="ctr"/>
                      <a:r>
                        <a:rPr lang="en-US" sz="1100" b="1" dirty="0" err="1">
                          <a:solidFill>
                            <a:srgbClr val="232960"/>
                          </a:solidFill>
                          <a:effectLst/>
                          <a:latin typeface="Calibri" panose="020F0502020204030204" pitchFamily="34" charset="0"/>
                          <a:ea typeface="Calibri" panose="020F0502020204030204" pitchFamily="34" charset="0"/>
                          <a:cs typeface="Calibri" panose="020F0502020204030204" pitchFamily="34" charset="0"/>
                        </a:rPr>
                        <a:t>Southbroom</a:t>
                      </a:r>
                      <a:r>
                        <a:rPr lang="en-US"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 Golf Club</a:t>
                      </a: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Only a stone’s throw from the Indian Ocean,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Southbroom</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Golf Club affords golfers impressive views of pristine beaches and the sea; 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tranquillity</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of playing alongside the lush indigenous vegetation of the Frederika Nature Reserve; and an opportunity to feel the pride of 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Southbroom</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village as the course meanders past elegant coastal residences.</a:t>
                      </a:r>
                    </a:p>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039 316 6026</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play@southbroomgolfclub.co.za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678519859"/>
                  </a:ext>
                </a:extLst>
              </a:tr>
              <a:tr h="282336">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bl>
          </a:graphicData>
        </a:graphic>
      </p:graphicFrame>
      <p:sp>
        <p:nvSpPr>
          <p:cNvPr id="297" name="TextBox 296">
            <a:extLst>
              <a:ext uri="{FF2B5EF4-FFF2-40B4-BE49-F238E27FC236}">
                <a16:creationId xmlns:a16="http://schemas.microsoft.com/office/drawing/2014/main" id="{9CDA5D7D-DED4-4666-25EE-8F044F696C93}"/>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A760BB74-9012-40FB-F6BC-1E29A96ABB93}"/>
              </a:ext>
            </a:extLst>
          </p:cNvPr>
          <p:cNvSpPr/>
          <p:nvPr/>
        </p:nvSpPr>
        <p:spPr>
          <a:xfrm>
            <a:off x="11116163" y="31869"/>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1E20C890-8CAE-2958-EC57-A4511DC8B76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BB6652CA-068D-DEF1-AF2F-ACF9053FE1FE}"/>
              </a:ext>
            </a:extLst>
          </p:cNvPr>
          <p:cNvPicPr>
            <a:picLocks noChangeAspect="1"/>
          </p:cNvPicPr>
          <p:nvPr/>
        </p:nvPicPr>
        <p:blipFill>
          <a:blip r:embed="rId7">
            <a:extLst>
              <a:ext uri="{28A0092B-C50C-407E-A947-70E740481C1C}">
                <a14:useLocalDpi xmlns:a14="http://schemas.microsoft.com/office/drawing/2010/main" val="0"/>
              </a:ext>
            </a:extLst>
          </a:blip>
          <a:srcRect l="23855" r="683" b="5537"/>
          <a:stretch>
            <a:fillRect/>
          </a:stretch>
        </p:blipFill>
        <p:spPr>
          <a:xfrm>
            <a:off x="-1" y="1"/>
            <a:ext cx="2543805" cy="5741467"/>
          </a:xfrm>
          <a:prstGeom prst="rect">
            <a:avLst/>
          </a:prstGeom>
        </p:spPr>
      </p:pic>
    </p:spTree>
    <p:extLst>
      <p:ext uri="{BB962C8B-B14F-4D97-AF65-F5344CB8AC3E}">
        <p14:creationId xmlns:p14="http://schemas.microsoft.com/office/powerpoint/2010/main" val="1106113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3569-DCC5-653B-E036-0111F9F18485}"/>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6F1E8664-1961-0542-A7C8-9519BE7B50E4}"/>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27F683A9-98C7-8866-348B-388A0989C49F}"/>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D72EDBC3-3C3B-C7D4-9E8A-45047EF82372}"/>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21F95CCA-6A57-8C45-CEDF-FF13F26DBE2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561424" y="6856"/>
            <a:ext cx="2726570" cy="1095853"/>
          </a:xfrm>
          <a:prstGeom prst="rect">
            <a:avLst/>
          </a:prstGeom>
        </p:spPr>
      </p:pic>
      <p:grpSp>
        <p:nvGrpSpPr>
          <p:cNvPr id="1228" name="Group 1227">
            <a:extLst>
              <a:ext uri="{FF2B5EF4-FFF2-40B4-BE49-F238E27FC236}">
                <a16:creationId xmlns:a16="http://schemas.microsoft.com/office/drawing/2014/main" id="{BB0B71FD-35AF-1168-D1AA-B622A5019B68}"/>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0D5550DF-6F08-2480-05EA-C6C146B10121}"/>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2739EEEC-5068-A92C-79A7-92A0F6C48DB4}"/>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341E6774-5CDE-1458-61F1-3257E5AECEE6}"/>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11F0113B-AD26-1642-04F7-7DC5220ED965}"/>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2857A76A-E543-646A-47C3-E9AE3C8FECB2}"/>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E51DB965-087F-3A96-5411-3DFBF6FCDED7}"/>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DF94CE71-3136-876A-B560-F00C6F139011}"/>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B7C1B80F-3BE0-1950-C478-BF6014D6E524}"/>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D31815A5-CCE5-BAD5-1D29-5541C08FCD63}"/>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671D7656-4274-768E-645C-EE5ECB8B7C7B}"/>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8F4BCA63-4330-843D-3C10-AA67B0159E2B}"/>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DD70E57B-0717-7757-D05E-484DBBDE6431}"/>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93A2FBC0-2FBC-444F-DB7C-8CB991572D7E}"/>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9E1162C2-D362-2580-AFEE-052F9DA30E3F}"/>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B943ED85-D4ED-33DE-2405-91EB626FAB16}"/>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9E086EE6-BF5F-1F50-31C0-C73301D3964A}"/>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C7A1E54A-845B-2296-FE79-B423F20B9159}"/>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CD4EE970-A891-C67B-B903-18129FE96DCD}"/>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A481872F-F52B-F794-33C7-8C5C4D7E3443}"/>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BA414ECD-361B-C965-CACE-FD7EBC30A22D}"/>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69F70688-9038-94CF-6E40-E8DB9BF4BD6A}"/>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F8D14871-E9C6-39EC-F22C-A43CB02104A0}"/>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C4ADC589-9668-E4E8-84A9-2DBA79EFAADD}"/>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8161FEE4-5529-EC96-2318-B2C3689A4CBD}"/>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0B0CB6E0-4B35-0F7A-FFB4-983B9897E673}"/>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53B46D80-0A5A-46F2-B93B-69058F3902EA}"/>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59DF3560-83B4-E397-1314-2C5395FC729D}"/>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68407A10-42FA-C4D8-2084-1FFAC3A47E4E}"/>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7C10B92E-F368-2508-E3B3-7EEB73F61C74}"/>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61F98FE9-C7D9-A2D0-93BF-0A29C0C85936}"/>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C9B4665C-51EB-1731-EDCC-16B27BA5DE82}"/>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120FD8D3-9338-8CDB-42F1-A8F13EA4EA35}"/>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BE81268F-73DF-BAAE-97C5-2CEAB4750B66}"/>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8FAF15AC-5EEF-4F4B-FBB4-D60DC0651E02}"/>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859B3363-9F7C-D45C-39C3-0F9E6CF2E054}"/>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79C745CE-6E14-DACA-D422-10A1CC4594AD}"/>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87A203B1-7B05-07F0-B89C-CEF3831AAACC}"/>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67EA4165-57EC-1AE3-FE0E-8FA189CDA4CC}"/>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874E21E5-2B0B-7FC8-F46F-2DCD3CF8D9A0}"/>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F1A7D4B4-CBB4-3A96-4169-3A42825407A5}"/>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48E14987-1E58-E6F4-CED2-3C5F2D1A4A5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29753" y="5832922"/>
            <a:ext cx="3706113" cy="581351"/>
          </a:xfrm>
          <a:prstGeom prst="rect">
            <a:avLst/>
          </a:prstGeom>
        </p:spPr>
      </p:pic>
      <p:sp>
        <p:nvSpPr>
          <p:cNvPr id="1230" name="TextBox 1229">
            <a:extLst>
              <a:ext uri="{FF2B5EF4-FFF2-40B4-BE49-F238E27FC236}">
                <a16:creationId xmlns:a16="http://schemas.microsoft.com/office/drawing/2014/main" id="{A01EC597-CBF8-F4B9-A77F-41D7ECC14091}"/>
              </a:ext>
            </a:extLst>
          </p:cNvPr>
          <p:cNvSpPr txBox="1"/>
          <p:nvPr/>
        </p:nvSpPr>
        <p:spPr>
          <a:xfrm>
            <a:off x="5353932" y="168862"/>
            <a:ext cx="46563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Opportunity To Experience The South Coast’s Golf Courses</a:t>
            </a:r>
          </a:p>
        </p:txBody>
      </p:sp>
      <p:graphicFrame>
        <p:nvGraphicFramePr>
          <p:cNvPr id="1231" name="Table 1230">
            <a:extLst>
              <a:ext uri="{FF2B5EF4-FFF2-40B4-BE49-F238E27FC236}">
                <a16:creationId xmlns:a16="http://schemas.microsoft.com/office/drawing/2014/main" id="{7901E858-F9AB-F24C-2880-141E0984544F}"/>
              </a:ext>
            </a:extLst>
          </p:cNvPr>
          <p:cNvGraphicFramePr>
            <a:graphicFrameLocks noGrp="1"/>
          </p:cNvGraphicFramePr>
          <p:nvPr/>
        </p:nvGraphicFramePr>
        <p:xfrm>
          <a:off x="5589494" y="584360"/>
          <a:ext cx="4923668" cy="395244"/>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395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68972EDC-CD85-4F09-8226-D0489A3CA6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EA5D13B6-698B-59F8-35D6-F1F5F9CC225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D9DDE882-8398-AF76-78A3-A027F7545D4F}"/>
              </a:ext>
            </a:extLst>
          </p:cNvPr>
          <p:cNvGraphicFramePr>
            <a:graphicFrameLocks noGrp="1"/>
          </p:cNvGraphicFramePr>
          <p:nvPr>
            <p:extLst>
              <p:ext uri="{D42A27DB-BD31-4B8C-83A1-F6EECF244321}">
                <p14:modId xmlns:p14="http://schemas.microsoft.com/office/powerpoint/2010/main" val="481285972"/>
              </p:ext>
            </p:extLst>
          </p:nvPr>
        </p:nvGraphicFramePr>
        <p:xfrm>
          <a:off x="2543805" y="1136749"/>
          <a:ext cx="8572358" cy="4534217"/>
        </p:xfrm>
        <a:graphic>
          <a:graphicData uri="http://schemas.openxmlformats.org/drawingml/2006/table">
            <a:tbl>
              <a:tblPr firstRow="1" bandRow="1">
                <a:tableStyleId>{7DF18680-E054-41AD-8BC1-D1AEF772440D}</a:tableStyleId>
              </a:tblPr>
              <a:tblGrid>
                <a:gridCol w="1474133">
                  <a:extLst>
                    <a:ext uri="{9D8B030D-6E8A-4147-A177-3AD203B41FA5}">
                      <a16:colId xmlns:a16="http://schemas.microsoft.com/office/drawing/2014/main" val="3824403482"/>
                    </a:ext>
                  </a:extLst>
                </a:gridCol>
                <a:gridCol w="4949816">
                  <a:extLst>
                    <a:ext uri="{9D8B030D-6E8A-4147-A177-3AD203B41FA5}">
                      <a16:colId xmlns:a16="http://schemas.microsoft.com/office/drawing/2014/main" val="4234831438"/>
                    </a:ext>
                  </a:extLst>
                </a:gridCol>
                <a:gridCol w="2148409">
                  <a:extLst>
                    <a:ext uri="{9D8B030D-6E8A-4147-A177-3AD203B41FA5}">
                      <a16:colId xmlns:a16="http://schemas.microsoft.com/office/drawing/2014/main" val="3423308352"/>
                    </a:ext>
                  </a:extLst>
                </a:gridCol>
              </a:tblGrid>
              <a:tr h="283628">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187641">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CTIVITY</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2867795">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San Lameer Country Club</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San Lameer is a conservation haven with 195 different bird species, abundant wildlife - including Impala, red, grey and blue Duiker, Reedbuck and Bushbuck - and indigenous fauna and flora. Add to this a subtropical climate, the Indian Ocean and, of course, a championship golf course and you have a golfer's paradise where Eagles and Birdies of all kind abound. </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Set in the heart of this unique natural environment, San Lameer offers you everything you would include in a dream course. Eighteen memorable holes that weave a natural challenge through the open glades, forest and wetlands with the relaxed roar of the Indian Ocean cheering you on. Enjoy a demanding round of golf on the 18 hole championship golf course designed by Peter Matkovich and Dale Hayes or a more relaxed 9 holes on the Pitch and Putt course.</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The course itself is sculptured around one of the last remaining wetland forests on the South Coast of Kwa-Zulu Natal. It was designed to avoid areas of sensitive vegetation and utilizes the indigenous plants and shrubs in the natural features of the course. The club house is recognized as one of the most attractive in South Africa with spectacular views from the spacious terraces surrounding it.</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039 313 5141</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gm.golf@sanlameer.co.za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312755">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614527">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Port Edward Country Club</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Port Edward Country Club - a scenic 9 hole, 18 tee box, par 72 golf course with reputedly the friendliest atmosphere on the South Coast.</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039 492 0508</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admin@portedwardgolflub.co.za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678519859"/>
                  </a:ext>
                </a:extLst>
              </a:tr>
              <a:tr h="267871">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bl>
          </a:graphicData>
        </a:graphic>
      </p:graphicFrame>
      <p:sp>
        <p:nvSpPr>
          <p:cNvPr id="297" name="TextBox 296">
            <a:extLst>
              <a:ext uri="{FF2B5EF4-FFF2-40B4-BE49-F238E27FC236}">
                <a16:creationId xmlns:a16="http://schemas.microsoft.com/office/drawing/2014/main" id="{35B81A86-D367-A4E4-C1FD-61CF7EBEB00C}"/>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C0541440-2725-5951-2C35-6299E87BDE58}"/>
              </a:ext>
            </a:extLst>
          </p:cNvPr>
          <p:cNvSpPr/>
          <p:nvPr/>
        </p:nvSpPr>
        <p:spPr>
          <a:xfrm>
            <a:off x="11116163" y="31869"/>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C2A49E3F-AC22-D1F7-B64F-93948000C5F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C2459945-DE5B-E07E-14DB-B6B91A34C82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1"/>
            <a:ext cx="2543804" cy="6455930"/>
          </a:xfrm>
          <a:prstGeom prst="rect">
            <a:avLst/>
          </a:prstGeom>
        </p:spPr>
      </p:pic>
    </p:spTree>
    <p:extLst>
      <p:ext uri="{BB962C8B-B14F-4D97-AF65-F5344CB8AC3E}">
        <p14:creationId xmlns:p14="http://schemas.microsoft.com/office/powerpoint/2010/main" val="1690012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00BF5-6506-D34E-39C1-327FACC74E3A}"/>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837599A6-C0F5-3800-04E3-92B34D334686}"/>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723A09C9-CA84-B0E3-AF1A-17D2620AC5AC}"/>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F3F30941-03E1-9740-A585-60CB64FDF9BA}"/>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ACE879A8-7F25-078C-CB59-20F8063DD5D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15608" y="61391"/>
            <a:ext cx="2605355" cy="1063984"/>
          </a:xfrm>
          <a:prstGeom prst="rect">
            <a:avLst/>
          </a:prstGeom>
        </p:spPr>
      </p:pic>
      <p:grpSp>
        <p:nvGrpSpPr>
          <p:cNvPr id="1228" name="Group 1227">
            <a:extLst>
              <a:ext uri="{FF2B5EF4-FFF2-40B4-BE49-F238E27FC236}">
                <a16:creationId xmlns:a16="http://schemas.microsoft.com/office/drawing/2014/main" id="{8296E8C1-D320-BC6B-784A-629447842726}"/>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B75BD9EA-2D8A-68B6-0FD1-BF829BBCC245}"/>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FDA1F235-129C-F603-AE97-6E93BB6C0738}"/>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7441D1FC-BA6F-D1AE-C3C7-926B6F10D316}"/>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6F10554D-408C-A14C-2874-4A861FD686DA}"/>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B34028B5-321B-7D27-35B8-5A2BA2444A64}"/>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F7DCE4CC-A116-E4CD-C8F0-270E540058A7}"/>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FCDDF8BE-08FE-6236-4226-5250FB356F32}"/>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4F0947A5-0AA4-75DF-6CAA-EEAA971708DA}"/>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0D70D567-122E-C5E1-BC51-119A3263993A}"/>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66A11DEE-A8E9-2DA0-FDA8-27AA24006748}"/>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BB10DB58-4167-4D89-B03E-3F67168A6401}"/>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60BBE9AF-7B21-63F3-CD64-167047274160}"/>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72DEBBD6-58B3-1989-7979-20C62BB58C76}"/>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522357E7-8C7E-FCC6-7950-74B979C0BD2B}"/>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B1AE20E7-1DA1-F6C1-C7FB-E110AC0E4092}"/>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EA4AF4BA-C575-2665-4D48-45860DCD3BFB}"/>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95618223-C3DF-862D-3A3C-B2F69D780350}"/>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2F283B8C-E696-1AD1-FBBF-9435465BE76B}"/>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C50ACCB7-BFB2-B80A-9F5B-90D88F8C96B8}"/>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002B6DD9-8AF0-3742-6509-581D3DEC5445}"/>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4B3B81F6-0339-3784-8802-64EEBC2A0E02}"/>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2566966A-CEF4-0258-97E1-B8E097FD8BA9}"/>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3606C141-C2EB-11B7-5B37-37C69CEB8A19}"/>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F6B68365-F676-98AB-13D3-A03E864D4D55}"/>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070002E7-E5B3-CA02-AFA3-F6F5505B3787}"/>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EBA076FD-6345-51DD-6DFF-C3B525CEFE3A}"/>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82AADD29-2199-FC70-9755-582B96072FD8}"/>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4D2D3F9F-4B9C-6CFE-88B7-ED177FAC5F5A}"/>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FE40CD40-DC69-CC11-B051-ECADD72A1A8A}"/>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D6CB5E24-77F1-093D-608F-532954A9AE9B}"/>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CBCA8301-3461-EDA8-C91E-E76ACFFBF638}"/>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A279BE2D-49A2-C0BB-4EE3-3555147EEF9B}"/>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247AD086-CBAB-2A40-60E3-6019DA14326F}"/>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41582713-F65F-7C49-AAAB-F0034F82F85C}"/>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4A0125EE-0AC3-85D6-CA7D-47BEFC3C4D88}"/>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A7342BAD-828C-2154-36D4-F4F3CAA8260B}"/>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785D16C3-2AA4-E08D-4D88-3EF4DD275E15}"/>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CB53FF04-C2AF-0692-09A5-E78431C0D11B}"/>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694B50BE-6AB1-FC41-F1D5-5234DF7DAC2F}"/>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50E5E377-11CF-FCF4-02F6-F838E20F8C87}"/>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DC65B442-E665-3867-3EC0-0BB74042DE1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29753" y="5832922"/>
            <a:ext cx="3706113" cy="581351"/>
          </a:xfrm>
          <a:prstGeom prst="rect">
            <a:avLst/>
          </a:prstGeom>
        </p:spPr>
      </p:pic>
      <p:sp>
        <p:nvSpPr>
          <p:cNvPr id="1230" name="TextBox 1229">
            <a:extLst>
              <a:ext uri="{FF2B5EF4-FFF2-40B4-BE49-F238E27FC236}">
                <a16:creationId xmlns:a16="http://schemas.microsoft.com/office/drawing/2014/main" id="{FF9F25FF-E417-5FB6-FBD3-3F022CDF6E20}"/>
              </a:ext>
            </a:extLst>
          </p:cNvPr>
          <p:cNvSpPr txBox="1"/>
          <p:nvPr/>
        </p:nvSpPr>
        <p:spPr>
          <a:xfrm>
            <a:off x="5353932" y="168862"/>
            <a:ext cx="46563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Opportunity To Experience The South Coast’s Golf Courses</a:t>
            </a:r>
          </a:p>
        </p:txBody>
      </p:sp>
      <p:graphicFrame>
        <p:nvGraphicFramePr>
          <p:cNvPr id="1231" name="Table 1230">
            <a:extLst>
              <a:ext uri="{FF2B5EF4-FFF2-40B4-BE49-F238E27FC236}">
                <a16:creationId xmlns:a16="http://schemas.microsoft.com/office/drawing/2014/main" id="{50F1908E-20D5-29D3-FA50-FD6F817430BB}"/>
              </a:ext>
            </a:extLst>
          </p:cNvPr>
          <p:cNvGraphicFramePr>
            <a:graphicFrameLocks noGrp="1"/>
          </p:cNvGraphicFramePr>
          <p:nvPr/>
        </p:nvGraphicFramePr>
        <p:xfrm>
          <a:off x="5589494" y="584360"/>
          <a:ext cx="4923668" cy="395244"/>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395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BBFF866F-B415-3918-F41A-E8970EB71A6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E6C29331-6E95-C068-1E59-FDF98355F0E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D64B410B-A9E6-0593-17A7-DAA67A71EC5B}"/>
              </a:ext>
            </a:extLst>
          </p:cNvPr>
          <p:cNvGraphicFramePr>
            <a:graphicFrameLocks noGrp="1"/>
          </p:cNvGraphicFramePr>
          <p:nvPr>
            <p:extLst>
              <p:ext uri="{D42A27DB-BD31-4B8C-83A1-F6EECF244321}">
                <p14:modId xmlns:p14="http://schemas.microsoft.com/office/powerpoint/2010/main" val="121864831"/>
              </p:ext>
            </p:extLst>
          </p:nvPr>
        </p:nvGraphicFramePr>
        <p:xfrm>
          <a:off x="2682638" y="1136746"/>
          <a:ext cx="8383578" cy="4575018"/>
        </p:xfrm>
        <a:graphic>
          <a:graphicData uri="http://schemas.openxmlformats.org/drawingml/2006/table">
            <a:tbl>
              <a:tblPr firstRow="1" bandRow="1">
                <a:tableStyleId>{7DF18680-E054-41AD-8BC1-D1AEF772440D}</a:tableStyleId>
              </a:tblPr>
              <a:tblGrid>
                <a:gridCol w="1569018">
                  <a:extLst>
                    <a:ext uri="{9D8B030D-6E8A-4147-A177-3AD203B41FA5}">
                      <a16:colId xmlns:a16="http://schemas.microsoft.com/office/drawing/2014/main" val="3824403482"/>
                    </a:ext>
                  </a:extLst>
                </a:gridCol>
                <a:gridCol w="4817721">
                  <a:extLst>
                    <a:ext uri="{9D8B030D-6E8A-4147-A177-3AD203B41FA5}">
                      <a16:colId xmlns:a16="http://schemas.microsoft.com/office/drawing/2014/main" val="4234831438"/>
                    </a:ext>
                  </a:extLst>
                </a:gridCol>
                <a:gridCol w="1996839">
                  <a:extLst>
                    <a:ext uri="{9D8B030D-6E8A-4147-A177-3AD203B41FA5}">
                      <a16:colId xmlns:a16="http://schemas.microsoft.com/office/drawing/2014/main" val="3423308352"/>
                    </a:ext>
                  </a:extLst>
                </a:gridCol>
              </a:tblGrid>
              <a:tr h="273731">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181093">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CTIVITY</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2600443">
                <a:tc>
                  <a:txBody>
                    <a:bodyPr/>
                    <a:lstStyle/>
                    <a:p>
                      <a:pPr algn="ctr"/>
                      <a:r>
                        <a:rPr lang="en-US"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Wild Coast Sun Country Club</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Home to a challenging 18-hole championship golf course that stretches along the expansive Wild Coast in the Eastern Cape, the Wild Coast Sun Country Club forms part of the South African PGA circuit. With its par-70 card rating, the course boasts magnificent ocean views and magnificently curated fairways and greens.</a:t>
                      </a:r>
                    </a:p>
                    <a:p>
                      <a:pPr marL="0" indent="0" algn="l">
                        <a:buFont typeface="Arial" panose="020B0604020202020204" pitchFamily="34" charset="0"/>
                        <a:buNone/>
                      </a:pP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Opened in 1983, many golfers insist that this coastal course is one of the most beautiful golfing ranges in South Africa. However, the course offers more than just pretty fairways and well-kept greens. The course’s architect, Robert Trent Jones Jnr, made every effort to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utilise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the natural topography and geography of the region to its fullest. The result? A one-of-a-kind course that blends in with its natural surrounds.</a:t>
                      </a:r>
                    </a:p>
                    <a:p>
                      <a:pPr marL="0" indent="0" algn="l">
                        <a:buFont typeface="Arial" panose="020B0604020202020204" pitchFamily="34" charset="0"/>
                        <a:buNone/>
                      </a:pP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With its championship golf course and close proximity to Durban, the Wild Coast Sun is the ideal location for golfing holidays in the Eastern Cape.</a:t>
                      </a:r>
                    </a:p>
                    <a:p>
                      <a:pPr marL="0" indent="0" algn="l">
                        <a:buFont typeface="Arial" panose="020B0604020202020204" pitchFamily="34" charset="0"/>
                        <a:buNone/>
                      </a:pP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039 305 2799</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wcsgolf@suninternational.com</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273731">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979775">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For More Information</a:t>
                      </a:r>
                    </a:p>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www.visitkznsouthcoast.co.za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678519859"/>
                  </a:ext>
                </a:extLst>
              </a:tr>
              <a:tr h="258524">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bl>
          </a:graphicData>
        </a:graphic>
      </p:graphicFrame>
      <p:sp>
        <p:nvSpPr>
          <p:cNvPr id="297" name="TextBox 296">
            <a:extLst>
              <a:ext uri="{FF2B5EF4-FFF2-40B4-BE49-F238E27FC236}">
                <a16:creationId xmlns:a16="http://schemas.microsoft.com/office/drawing/2014/main" id="{B17791BC-685B-23DC-482B-DB2A83D5DE52}"/>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842C33EB-1F07-70DC-7CB3-8B7DA480E7BF}"/>
              </a:ext>
            </a:extLst>
          </p:cNvPr>
          <p:cNvSpPr/>
          <p:nvPr/>
        </p:nvSpPr>
        <p:spPr>
          <a:xfrm>
            <a:off x="11116163" y="31869"/>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A8A5FDAF-1E2B-47ED-C288-8CD1663728C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FF78749A-8484-DFCB-EE58-B6023F57091D}"/>
              </a:ext>
            </a:extLst>
          </p:cNvPr>
          <p:cNvPicPr>
            <a:picLocks noChangeAspect="1"/>
          </p:cNvPicPr>
          <p:nvPr/>
        </p:nvPicPr>
        <p:blipFill>
          <a:blip r:embed="rId7">
            <a:extLst>
              <a:ext uri="{28A0092B-C50C-407E-A947-70E740481C1C}">
                <a14:useLocalDpi xmlns:a14="http://schemas.microsoft.com/office/drawing/2010/main" val="0"/>
              </a:ext>
            </a:extLst>
          </a:blip>
          <a:srcRect l="17747" t="-1365" r="18978" b="21477"/>
          <a:stretch>
            <a:fillRect/>
          </a:stretch>
        </p:blipFill>
        <p:spPr>
          <a:xfrm>
            <a:off x="1" y="-88231"/>
            <a:ext cx="2682638" cy="5809486"/>
          </a:xfrm>
          <a:prstGeom prst="rect">
            <a:avLst/>
          </a:prstGeom>
        </p:spPr>
      </p:pic>
    </p:spTree>
    <p:extLst>
      <p:ext uri="{BB962C8B-B14F-4D97-AF65-F5344CB8AC3E}">
        <p14:creationId xmlns:p14="http://schemas.microsoft.com/office/powerpoint/2010/main" val="3586356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7860</TotalTime>
  <Words>1429</Words>
  <Application>Microsoft Office PowerPoint</Application>
  <PresentationFormat>Widescreen</PresentationFormat>
  <Paragraphs>109</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ADLaM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Meredith</dc:creator>
  <cp:lastModifiedBy>Tourism Sheppy</cp:lastModifiedBy>
  <cp:revision>128</cp:revision>
  <cp:lastPrinted>2026-04-30T06:48:31Z</cp:lastPrinted>
  <dcterms:created xsi:type="dcterms:W3CDTF">2021-09-12T20:39:37Z</dcterms:created>
  <dcterms:modified xsi:type="dcterms:W3CDTF">2026-04-30T10:18:56Z</dcterms:modified>
</cp:coreProperties>
</file>