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9" r:id="rId3"/>
    <p:sldId id="267" r:id="rId4"/>
    <p:sldId id="268" r:id="rId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urism Sheppy" initials="TS" lastIdx="1" clrIdx="0">
    <p:extLst>
      <p:ext uri="{19B8F6BF-5375-455C-9EA6-DF929625EA0E}">
        <p15:presenceInfo xmlns:p15="http://schemas.microsoft.com/office/powerpoint/2012/main" userId="34a63edd97e6933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960"/>
    <a:srgbClr val="FFFFFF"/>
    <a:srgbClr val="FFECEC"/>
    <a:srgbClr val="FF66FF"/>
    <a:srgbClr val="A7D5ED"/>
    <a:srgbClr val="D2DEEF"/>
    <a:srgbClr val="F7941D"/>
    <a:srgbClr val="EAEFF7"/>
    <a:srgbClr val="FFF5E9"/>
    <a:srgbClr val="FEE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5" d="100"/>
          <a:sy n="95" d="100"/>
        </p:scale>
        <p:origin x="178"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7A86-F59C-4E7A-AC83-E54D497B44B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4EDE5898-B9F5-4DDA-AB33-80C084BD976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CBE36CC-24B8-41DB-A020-185B4B9F07F2}"/>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5" name="Footer Placeholder 4">
            <a:extLst>
              <a:ext uri="{FF2B5EF4-FFF2-40B4-BE49-F238E27FC236}">
                <a16:creationId xmlns:a16="http://schemas.microsoft.com/office/drawing/2014/main" id="{DBA48E8A-44FD-415F-8DF3-3D5E57C8CA4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C239A65-389C-4678-934A-9D7A1AA860AF}"/>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1907476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4216-2CC5-4317-AFF4-E62140A06994}"/>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8E8D12E-FA7E-42F9-8420-936E8960D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31DEFB8-DF1B-40BB-8941-94E974F73D91}"/>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5" name="Footer Placeholder 4">
            <a:extLst>
              <a:ext uri="{FF2B5EF4-FFF2-40B4-BE49-F238E27FC236}">
                <a16:creationId xmlns:a16="http://schemas.microsoft.com/office/drawing/2014/main" id="{EDC6D815-CBC5-401F-AACE-10D55A0D80D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10A8EBE-F49C-4914-80B4-1B20F835BB35}"/>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483164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06748-6811-40C9-B019-AB27A9FC2F55}"/>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562CB2B-4CF5-4AEF-97D4-2A27C398337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D6AC846-CC25-4AEB-A0C9-27BB2B18A231}"/>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5" name="Footer Placeholder 4">
            <a:extLst>
              <a:ext uri="{FF2B5EF4-FFF2-40B4-BE49-F238E27FC236}">
                <a16:creationId xmlns:a16="http://schemas.microsoft.com/office/drawing/2014/main" id="{FC2FC555-7EDF-4979-9FC0-A975DC9B8D9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50D0AE0-4178-4039-8E02-E845D5A555F2}"/>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352294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A7C6B-93D5-41FD-9460-A0B41D446D0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22E9D5B-731B-4E90-B99B-87972280E2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E0A8C18-6197-4477-865B-00A16C88FC2E}"/>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5" name="Footer Placeholder 4">
            <a:extLst>
              <a:ext uri="{FF2B5EF4-FFF2-40B4-BE49-F238E27FC236}">
                <a16:creationId xmlns:a16="http://schemas.microsoft.com/office/drawing/2014/main" id="{F3C5FFD4-42B7-4569-A24E-4BA44EE82EF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352C13C-77A8-4729-AEE5-8E4C36A9DB40}"/>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3219259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9BF03-EDD2-4850-A07E-7E2A8D4B942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E324F72F-08F9-4AEF-B6B8-8DAA5C6ADC3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F2A21A-2BC4-4512-B87D-4A227D210C4D}"/>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5" name="Footer Placeholder 4">
            <a:extLst>
              <a:ext uri="{FF2B5EF4-FFF2-40B4-BE49-F238E27FC236}">
                <a16:creationId xmlns:a16="http://schemas.microsoft.com/office/drawing/2014/main" id="{5FBDD77A-6FAE-4B0C-A338-36D7E4D397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EC28C12-2FFD-4ED8-9566-248B696C34E4}"/>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61338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6FA8-0910-4CEB-A3BB-B3B9C53F60A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2FDA59D-09FC-463E-9635-7D4D306123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E265D22-E9D8-4440-A000-082AFD2E5F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BFE36ED9-E380-4CB4-8A84-989BC27ED734}"/>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6" name="Footer Placeholder 5">
            <a:extLst>
              <a:ext uri="{FF2B5EF4-FFF2-40B4-BE49-F238E27FC236}">
                <a16:creationId xmlns:a16="http://schemas.microsoft.com/office/drawing/2014/main" id="{4B617A94-5126-4090-9A8B-965593FFD6C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31EB88A-467E-4E99-8E7B-F55C54DE6D27}"/>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87401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85C79-BBD7-4370-858D-7CC3DAF8EF3C}"/>
              </a:ext>
            </a:extLst>
          </p:cNvPr>
          <p:cNvSpPr>
            <a:spLocks noGrp="1"/>
          </p:cNvSpPr>
          <p:nvPr>
            <p:ph type="title"/>
          </p:nvPr>
        </p:nvSpPr>
        <p:spPr>
          <a:xfrm>
            <a:off x="839788" y="365127"/>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2F2D71D-E741-493A-894E-E151256B3F0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8451C7-523E-4FA3-A942-F8BBDB02F6E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36FB9F3-FEDC-4B57-AE26-BA8EFA96809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BE0F26-4CBA-4581-8CA0-1C4CD8BC12F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DB04217-C431-4583-91CA-D1D78277DA87}"/>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8" name="Footer Placeholder 7">
            <a:extLst>
              <a:ext uri="{FF2B5EF4-FFF2-40B4-BE49-F238E27FC236}">
                <a16:creationId xmlns:a16="http://schemas.microsoft.com/office/drawing/2014/main" id="{3577659E-D4A0-4387-918A-6D1B82A215D3}"/>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9317BA4F-CC0E-49D5-B9AC-A2C8FD3166E8}"/>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408730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4E501-C58D-4B61-AFCE-44A3A0C2C96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BA3BAAF-0553-4C7E-AD8F-08BDF5373EA9}"/>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4" name="Footer Placeholder 3">
            <a:extLst>
              <a:ext uri="{FF2B5EF4-FFF2-40B4-BE49-F238E27FC236}">
                <a16:creationId xmlns:a16="http://schemas.microsoft.com/office/drawing/2014/main" id="{E93BF961-2B44-4F5A-B9D4-F6A9E7DB18AF}"/>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7D624CE-2C3B-4D7B-A598-4F43FB27268C}"/>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1262910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E91072-932A-4670-9BB5-492C3280150E}"/>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3" name="Footer Placeholder 2">
            <a:extLst>
              <a:ext uri="{FF2B5EF4-FFF2-40B4-BE49-F238E27FC236}">
                <a16:creationId xmlns:a16="http://schemas.microsoft.com/office/drawing/2014/main" id="{0EDC20E7-8F4C-4523-B5F0-C887EE7CF9D8}"/>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F6D6589-D4B6-4B2D-A855-2ED8DA91AFB5}"/>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250105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1FCF-AFEE-4D52-93BA-2D521E4C34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2F57916F-9DF6-4D78-BE99-43F93112D4E1}"/>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A530101A-4479-4552-A95A-CAC9268768A2}"/>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B44CC8-76B2-4A39-B7E2-F9829CF76C84}"/>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6" name="Footer Placeholder 5">
            <a:extLst>
              <a:ext uri="{FF2B5EF4-FFF2-40B4-BE49-F238E27FC236}">
                <a16:creationId xmlns:a16="http://schemas.microsoft.com/office/drawing/2014/main" id="{AE74B248-2B42-484B-B4C4-821198C719EB}"/>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C1B9C45-5629-4D28-A373-9D9CD3B59D25}"/>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702606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4FAC-16FF-44C9-AAC2-5140EDF5E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5E556620-779E-493F-B007-204FAF46E67D}"/>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ZA"/>
          </a:p>
        </p:txBody>
      </p:sp>
      <p:sp>
        <p:nvSpPr>
          <p:cNvPr id="4" name="Text Placeholder 3">
            <a:extLst>
              <a:ext uri="{FF2B5EF4-FFF2-40B4-BE49-F238E27FC236}">
                <a16:creationId xmlns:a16="http://schemas.microsoft.com/office/drawing/2014/main" id="{CD1ABFFD-F1AF-4420-9DAE-E6AECD5B6A1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EB7288-4E82-4A27-B3A3-A7F9D2339BCF}"/>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6" name="Footer Placeholder 5">
            <a:extLst>
              <a:ext uri="{FF2B5EF4-FFF2-40B4-BE49-F238E27FC236}">
                <a16:creationId xmlns:a16="http://schemas.microsoft.com/office/drawing/2014/main" id="{9A55D644-4DD9-482A-81D0-26AE8F38B2F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ED8783A-8409-43E9-A9A6-49E50D61C28F}"/>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2944311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BA266C-EA2F-4C21-BACC-8287DBAFB3D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4A4BE8CD-8A9D-43C2-BB6F-9C399C25B8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B03A953E-47E0-49FC-BE11-B05E18D1961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40C39-C201-4D60-8E91-CB7A44F79A3A}" type="datetimeFigureOut">
              <a:rPr lang="en-ZA" smtClean="0"/>
              <a:t>2026/04/30</a:t>
            </a:fld>
            <a:endParaRPr lang="en-ZA" dirty="0"/>
          </a:p>
        </p:txBody>
      </p:sp>
      <p:sp>
        <p:nvSpPr>
          <p:cNvPr id="5" name="Footer Placeholder 4">
            <a:extLst>
              <a:ext uri="{FF2B5EF4-FFF2-40B4-BE49-F238E27FC236}">
                <a16:creationId xmlns:a16="http://schemas.microsoft.com/office/drawing/2014/main" id="{226D2DA9-19D2-49CE-AD21-24AD7F9D819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a:extLst>
              <a:ext uri="{FF2B5EF4-FFF2-40B4-BE49-F238E27FC236}">
                <a16:creationId xmlns:a16="http://schemas.microsoft.com/office/drawing/2014/main" id="{CABF2C67-5061-4699-A5CA-2F4E4DA0869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D8934-BF3F-4C9F-A899-A1FFC94A07B6}" type="slidenum">
              <a:rPr lang="en-ZA" smtClean="0"/>
              <a:t>‹#›</a:t>
            </a:fld>
            <a:endParaRPr lang="en-ZA"/>
          </a:p>
        </p:txBody>
      </p:sp>
    </p:spTree>
    <p:extLst>
      <p:ext uri="{BB962C8B-B14F-4D97-AF65-F5344CB8AC3E}">
        <p14:creationId xmlns:p14="http://schemas.microsoft.com/office/powerpoint/2010/main" val="379528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jpe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JP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jpe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7B2D2E9D-809E-4BE4-B2C7-CFDF0E123667}"/>
              </a:ext>
            </a:extLst>
          </p:cNvPr>
          <p:cNvPicPr>
            <a:picLocks noChangeAspect="1"/>
          </p:cNvPicPr>
          <p:nvPr/>
        </p:nvPicPr>
        <p:blipFill>
          <a:blip r:embed="rId2">
            <a:extLst>
              <a:ext uri="{28A0092B-C50C-407E-A947-70E740481C1C}">
                <a14:useLocalDpi xmlns:a14="http://schemas.microsoft.com/office/drawing/2010/main" val="0"/>
              </a:ext>
            </a:extLst>
          </a:blip>
          <a:srcRect l="4084" r="4084"/>
          <a:stretch/>
        </p:blipFill>
        <p:spPr>
          <a:xfrm>
            <a:off x="2388587" y="11396"/>
            <a:ext cx="9803412" cy="6395724"/>
          </a:xfrm>
          <a:custGeom>
            <a:avLst/>
            <a:gdLst>
              <a:gd name="connsiteX0" fmla="*/ 0 w 1677974"/>
              <a:gd name="connsiteY0" fmla="*/ 0 h 6756592"/>
              <a:gd name="connsiteX1" fmla="*/ 1677974 w 1677974"/>
              <a:gd name="connsiteY1" fmla="*/ 0 h 6756592"/>
              <a:gd name="connsiteX2" fmla="*/ 1677974 w 1677974"/>
              <a:gd name="connsiteY2" fmla="*/ 6756592 h 6756592"/>
              <a:gd name="connsiteX3" fmla="*/ 0 w 1677974"/>
              <a:gd name="connsiteY3" fmla="*/ 6756592 h 6756592"/>
            </a:gdLst>
            <a:ahLst/>
            <a:cxnLst>
              <a:cxn ang="0">
                <a:pos x="connsiteX0" y="connsiteY0"/>
              </a:cxn>
              <a:cxn ang="0">
                <a:pos x="connsiteX1" y="connsiteY1"/>
              </a:cxn>
              <a:cxn ang="0">
                <a:pos x="connsiteX2" y="connsiteY2"/>
              </a:cxn>
              <a:cxn ang="0">
                <a:pos x="connsiteX3" y="connsiteY3"/>
              </a:cxn>
            </a:cxnLst>
            <a:rect l="l" t="t" r="r" b="b"/>
            <a:pathLst>
              <a:path w="1677974" h="6756592">
                <a:moveTo>
                  <a:pt x="0" y="0"/>
                </a:moveTo>
                <a:lnTo>
                  <a:pt x="1677974" y="0"/>
                </a:lnTo>
                <a:lnTo>
                  <a:pt x="1677974" y="6756592"/>
                </a:lnTo>
                <a:lnTo>
                  <a:pt x="0" y="6756592"/>
                </a:lnTo>
                <a:close/>
              </a:path>
            </a:pathLst>
          </a:custGeom>
        </p:spPr>
      </p:pic>
      <p:pic>
        <p:nvPicPr>
          <p:cNvPr id="303" name="Picture 302">
            <a:extLst>
              <a:ext uri="{FF2B5EF4-FFF2-40B4-BE49-F238E27FC236}">
                <a16:creationId xmlns:a16="http://schemas.microsoft.com/office/drawing/2014/main" id="{D1D2AA18-1A65-4BFC-9A38-88724778C692}"/>
              </a:ext>
            </a:extLst>
          </p:cNvPr>
          <p:cNvPicPr>
            <a:picLocks noChangeAspect="1"/>
          </p:cNvPicPr>
          <p:nvPr/>
        </p:nvPicPr>
        <p:blipFill>
          <a:blip r:embed="rId3">
            <a:extLst>
              <a:ext uri="{28A0092B-C50C-407E-A947-70E740481C1C}">
                <a14:useLocalDpi xmlns:a14="http://schemas.microsoft.com/office/drawing/2010/main" val="0"/>
              </a:ext>
            </a:extLst>
          </a:blip>
          <a:srcRect l="31699" r="43291"/>
          <a:stretch>
            <a:fillRect/>
          </a:stretch>
        </p:blipFill>
        <p:spPr>
          <a:xfrm>
            <a:off x="1" y="-7844"/>
            <a:ext cx="2388586" cy="6426606"/>
          </a:xfrm>
          <a:custGeom>
            <a:avLst/>
            <a:gdLst>
              <a:gd name="connsiteX0" fmla="*/ 0 w 1677974"/>
              <a:gd name="connsiteY0" fmla="*/ 0 h 6756592"/>
              <a:gd name="connsiteX1" fmla="*/ 1677974 w 1677974"/>
              <a:gd name="connsiteY1" fmla="*/ 0 h 6756592"/>
              <a:gd name="connsiteX2" fmla="*/ 1677974 w 1677974"/>
              <a:gd name="connsiteY2" fmla="*/ 6756592 h 6756592"/>
              <a:gd name="connsiteX3" fmla="*/ 0 w 1677974"/>
              <a:gd name="connsiteY3" fmla="*/ 6756592 h 6756592"/>
            </a:gdLst>
            <a:ahLst/>
            <a:cxnLst>
              <a:cxn ang="0">
                <a:pos x="connsiteX0" y="connsiteY0"/>
              </a:cxn>
              <a:cxn ang="0">
                <a:pos x="connsiteX1" y="connsiteY1"/>
              </a:cxn>
              <a:cxn ang="0">
                <a:pos x="connsiteX2" y="connsiteY2"/>
              </a:cxn>
              <a:cxn ang="0">
                <a:pos x="connsiteX3" y="connsiteY3"/>
              </a:cxn>
            </a:cxnLst>
            <a:rect l="l" t="t" r="r" b="b"/>
            <a:pathLst>
              <a:path w="1677974" h="6756592">
                <a:moveTo>
                  <a:pt x="0" y="0"/>
                </a:moveTo>
                <a:lnTo>
                  <a:pt x="1677974" y="0"/>
                </a:lnTo>
                <a:lnTo>
                  <a:pt x="1677974" y="6756592"/>
                </a:lnTo>
                <a:lnTo>
                  <a:pt x="0" y="6756592"/>
                </a:lnTo>
                <a:close/>
              </a:path>
            </a:pathLst>
          </a:custGeom>
        </p:spPr>
      </p:pic>
      <p:sp>
        <p:nvSpPr>
          <p:cNvPr id="1130" name="Freeform: Shape 1129">
            <a:extLst>
              <a:ext uri="{FF2B5EF4-FFF2-40B4-BE49-F238E27FC236}">
                <a16:creationId xmlns:a16="http://schemas.microsoft.com/office/drawing/2014/main" id="{78A75F71-6822-44C1-B7AD-7DDD21BD9D4F}"/>
              </a:ext>
            </a:extLst>
          </p:cNvPr>
          <p:cNvSpPr/>
          <p:nvPr/>
        </p:nvSpPr>
        <p:spPr>
          <a:xfrm>
            <a:off x="6410862" y="6369208"/>
            <a:ext cx="4047099" cy="525131"/>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endParaRPr lang="en-ZA"/>
          </a:p>
        </p:txBody>
      </p:sp>
      <p:sp>
        <p:nvSpPr>
          <p:cNvPr id="276" name="Freeform: Shape 275">
            <a:extLst>
              <a:ext uri="{FF2B5EF4-FFF2-40B4-BE49-F238E27FC236}">
                <a16:creationId xmlns:a16="http://schemas.microsoft.com/office/drawing/2014/main" id="{64B321CA-CA97-4C34-95B4-3C7673E14EB2}"/>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endParaRPr lang="en-ZA"/>
          </a:p>
        </p:txBody>
      </p:sp>
      <p:pic>
        <p:nvPicPr>
          <p:cNvPr id="9" name="Graphic 8">
            <a:extLst>
              <a:ext uri="{FF2B5EF4-FFF2-40B4-BE49-F238E27FC236}">
                <a16:creationId xmlns:a16="http://schemas.microsoft.com/office/drawing/2014/main" id="{6F60AEDD-043F-413F-B90A-071776D7DA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33121" y="26478"/>
            <a:ext cx="2760106" cy="1160877"/>
          </a:xfrm>
          <a:prstGeom prst="rect">
            <a:avLst/>
          </a:prstGeom>
        </p:spPr>
      </p:pic>
      <p:grpSp>
        <p:nvGrpSpPr>
          <p:cNvPr id="1228" name="Group 1227">
            <a:extLst>
              <a:ext uri="{FF2B5EF4-FFF2-40B4-BE49-F238E27FC236}">
                <a16:creationId xmlns:a16="http://schemas.microsoft.com/office/drawing/2014/main" id="{27ED7BE3-C2C0-4EDC-9F76-616AC776E447}"/>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176766FE-D61E-4518-AB75-2C47F77814D3}"/>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endParaRPr lang="en-ZA"/>
            </a:p>
          </p:txBody>
        </p:sp>
        <p:sp>
          <p:nvSpPr>
            <p:cNvPr id="1185" name="Freeform: Shape 1184">
              <a:extLst>
                <a:ext uri="{FF2B5EF4-FFF2-40B4-BE49-F238E27FC236}">
                  <a16:creationId xmlns:a16="http://schemas.microsoft.com/office/drawing/2014/main" id="{E06BFA12-94A2-4097-869F-5A367C1CBBEE}"/>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endParaRPr lang="en-ZA"/>
            </a:p>
          </p:txBody>
        </p:sp>
        <p:sp>
          <p:nvSpPr>
            <p:cNvPr id="1186" name="Freeform: Shape 1185">
              <a:extLst>
                <a:ext uri="{FF2B5EF4-FFF2-40B4-BE49-F238E27FC236}">
                  <a16:creationId xmlns:a16="http://schemas.microsoft.com/office/drawing/2014/main" id="{51371750-CB58-4AAA-9B39-C711AF1E52AE}"/>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endParaRPr lang="en-ZA"/>
            </a:p>
          </p:txBody>
        </p:sp>
        <p:sp>
          <p:nvSpPr>
            <p:cNvPr id="1187" name="Freeform: Shape 1186">
              <a:extLst>
                <a:ext uri="{FF2B5EF4-FFF2-40B4-BE49-F238E27FC236}">
                  <a16:creationId xmlns:a16="http://schemas.microsoft.com/office/drawing/2014/main" id="{D24CB18D-6C54-45ED-BBF3-EA0D66889019}"/>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endParaRPr lang="en-ZA"/>
            </a:p>
          </p:txBody>
        </p:sp>
        <p:sp>
          <p:nvSpPr>
            <p:cNvPr id="1188" name="Freeform: Shape 1187">
              <a:extLst>
                <a:ext uri="{FF2B5EF4-FFF2-40B4-BE49-F238E27FC236}">
                  <a16:creationId xmlns:a16="http://schemas.microsoft.com/office/drawing/2014/main" id="{5E54C96A-0E46-436A-8FFE-6D30DB620F38}"/>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endParaRPr lang="en-ZA"/>
            </a:p>
          </p:txBody>
        </p:sp>
        <p:sp>
          <p:nvSpPr>
            <p:cNvPr id="1189" name="Freeform: Shape 1188">
              <a:extLst>
                <a:ext uri="{FF2B5EF4-FFF2-40B4-BE49-F238E27FC236}">
                  <a16:creationId xmlns:a16="http://schemas.microsoft.com/office/drawing/2014/main" id="{5C19589A-CCE5-4999-9581-F0B897F23AC6}"/>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endParaRPr lang="en-ZA"/>
            </a:p>
          </p:txBody>
        </p:sp>
        <p:sp>
          <p:nvSpPr>
            <p:cNvPr id="1190" name="Freeform: Shape 1189">
              <a:extLst>
                <a:ext uri="{FF2B5EF4-FFF2-40B4-BE49-F238E27FC236}">
                  <a16:creationId xmlns:a16="http://schemas.microsoft.com/office/drawing/2014/main" id="{51D283B4-A6CA-4728-8B0B-CEAB05D71FF7}"/>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endParaRPr lang="en-ZA"/>
            </a:p>
          </p:txBody>
        </p:sp>
        <p:sp>
          <p:nvSpPr>
            <p:cNvPr id="1191" name="Freeform: Shape 1190">
              <a:extLst>
                <a:ext uri="{FF2B5EF4-FFF2-40B4-BE49-F238E27FC236}">
                  <a16:creationId xmlns:a16="http://schemas.microsoft.com/office/drawing/2014/main" id="{053F4CBA-F820-4111-97BF-020B1FA978EA}"/>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endParaRPr lang="en-ZA"/>
            </a:p>
          </p:txBody>
        </p:sp>
        <p:grpSp>
          <p:nvGrpSpPr>
            <p:cNvPr id="1192" name="Graphic 1127">
              <a:extLst>
                <a:ext uri="{FF2B5EF4-FFF2-40B4-BE49-F238E27FC236}">
                  <a16:creationId xmlns:a16="http://schemas.microsoft.com/office/drawing/2014/main" id="{0902CC89-F525-44F5-A33D-A4AAF0531C38}"/>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BCF532C4-12C0-414C-BE9A-E57404765C10}"/>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endParaRPr lang="en-ZA"/>
              </a:p>
            </p:txBody>
          </p:sp>
          <p:sp>
            <p:nvSpPr>
              <p:cNvPr id="1194" name="Freeform: Shape 1193">
                <a:extLst>
                  <a:ext uri="{FF2B5EF4-FFF2-40B4-BE49-F238E27FC236}">
                    <a16:creationId xmlns:a16="http://schemas.microsoft.com/office/drawing/2014/main" id="{C64C95B5-AE0D-4363-886B-55AC26F3FE9C}"/>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endParaRPr lang="en-ZA"/>
              </a:p>
            </p:txBody>
          </p:sp>
          <p:sp>
            <p:nvSpPr>
              <p:cNvPr id="1195" name="Freeform: Shape 1194">
                <a:extLst>
                  <a:ext uri="{FF2B5EF4-FFF2-40B4-BE49-F238E27FC236}">
                    <a16:creationId xmlns:a16="http://schemas.microsoft.com/office/drawing/2014/main" id="{980FA3F9-EBEA-479E-8AB9-3266F3EF5E69}"/>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endParaRPr lang="en-ZA"/>
              </a:p>
            </p:txBody>
          </p:sp>
          <p:sp>
            <p:nvSpPr>
              <p:cNvPr id="1196" name="Freeform: Shape 1195">
                <a:extLst>
                  <a:ext uri="{FF2B5EF4-FFF2-40B4-BE49-F238E27FC236}">
                    <a16:creationId xmlns:a16="http://schemas.microsoft.com/office/drawing/2014/main" id="{B5DCB7EA-9E0B-48EE-97FD-7E758CF8C4FF}"/>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endParaRPr lang="en-ZA"/>
              </a:p>
            </p:txBody>
          </p:sp>
          <p:sp>
            <p:nvSpPr>
              <p:cNvPr id="1197" name="Freeform: Shape 1196">
                <a:extLst>
                  <a:ext uri="{FF2B5EF4-FFF2-40B4-BE49-F238E27FC236}">
                    <a16:creationId xmlns:a16="http://schemas.microsoft.com/office/drawing/2014/main" id="{CD08AFEC-FFD6-47B5-917C-E4962CFB3EB9}"/>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endParaRPr lang="en-ZA"/>
              </a:p>
            </p:txBody>
          </p:sp>
          <p:sp>
            <p:nvSpPr>
              <p:cNvPr id="1198" name="Freeform: Shape 1197">
                <a:extLst>
                  <a:ext uri="{FF2B5EF4-FFF2-40B4-BE49-F238E27FC236}">
                    <a16:creationId xmlns:a16="http://schemas.microsoft.com/office/drawing/2014/main" id="{1F5D8A44-5F22-4829-B947-1C061FFC8734}"/>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endParaRPr lang="en-ZA"/>
              </a:p>
            </p:txBody>
          </p:sp>
          <p:sp>
            <p:nvSpPr>
              <p:cNvPr id="1199" name="Freeform: Shape 1198">
                <a:extLst>
                  <a:ext uri="{FF2B5EF4-FFF2-40B4-BE49-F238E27FC236}">
                    <a16:creationId xmlns:a16="http://schemas.microsoft.com/office/drawing/2014/main" id="{AC7056C9-8616-48B9-9AE2-B9FA79E58ABB}"/>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endParaRPr lang="en-ZA"/>
              </a:p>
            </p:txBody>
          </p:sp>
          <p:sp>
            <p:nvSpPr>
              <p:cNvPr id="1200" name="Freeform: Shape 1199">
                <a:extLst>
                  <a:ext uri="{FF2B5EF4-FFF2-40B4-BE49-F238E27FC236}">
                    <a16:creationId xmlns:a16="http://schemas.microsoft.com/office/drawing/2014/main" id="{B65094CF-82BF-4822-9DD7-3CDD1E1B8E15}"/>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endParaRPr lang="en-ZA"/>
              </a:p>
            </p:txBody>
          </p:sp>
          <p:sp>
            <p:nvSpPr>
              <p:cNvPr id="1201" name="Freeform: Shape 1200">
                <a:extLst>
                  <a:ext uri="{FF2B5EF4-FFF2-40B4-BE49-F238E27FC236}">
                    <a16:creationId xmlns:a16="http://schemas.microsoft.com/office/drawing/2014/main" id="{DD0907E4-8C81-49D9-9E82-AA9A3899C4B0}"/>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endParaRPr lang="en-ZA"/>
              </a:p>
            </p:txBody>
          </p:sp>
          <p:sp>
            <p:nvSpPr>
              <p:cNvPr id="1202" name="Freeform: Shape 1201">
                <a:extLst>
                  <a:ext uri="{FF2B5EF4-FFF2-40B4-BE49-F238E27FC236}">
                    <a16:creationId xmlns:a16="http://schemas.microsoft.com/office/drawing/2014/main" id="{024D8560-B2C2-461F-9151-50A767592EB3}"/>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endParaRPr lang="en-ZA"/>
              </a:p>
            </p:txBody>
          </p:sp>
          <p:sp>
            <p:nvSpPr>
              <p:cNvPr id="1203" name="Freeform: Shape 1202">
                <a:extLst>
                  <a:ext uri="{FF2B5EF4-FFF2-40B4-BE49-F238E27FC236}">
                    <a16:creationId xmlns:a16="http://schemas.microsoft.com/office/drawing/2014/main" id="{CBDF2778-D839-49A1-8772-972554CD4EB8}"/>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endParaRPr lang="en-ZA"/>
              </a:p>
            </p:txBody>
          </p:sp>
          <p:sp>
            <p:nvSpPr>
              <p:cNvPr id="1204" name="Freeform: Shape 1203">
                <a:extLst>
                  <a:ext uri="{FF2B5EF4-FFF2-40B4-BE49-F238E27FC236}">
                    <a16:creationId xmlns:a16="http://schemas.microsoft.com/office/drawing/2014/main" id="{2DB24002-C61A-4F1F-92B5-A12EE02D6688}"/>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endParaRPr lang="en-ZA"/>
              </a:p>
            </p:txBody>
          </p:sp>
          <p:sp>
            <p:nvSpPr>
              <p:cNvPr id="1205" name="Freeform: Shape 1204">
                <a:extLst>
                  <a:ext uri="{FF2B5EF4-FFF2-40B4-BE49-F238E27FC236}">
                    <a16:creationId xmlns:a16="http://schemas.microsoft.com/office/drawing/2014/main" id="{B77BC167-2922-4173-A59E-2A633DBF65FD}"/>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endParaRPr lang="en-ZA"/>
              </a:p>
            </p:txBody>
          </p:sp>
          <p:sp>
            <p:nvSpPr>
              <p:cNvPr id="1206" name="Freeform: Shape 1205">
                <a:extLst>
                  <a:ext uri="{FF2B5EF4-FFF2-40B4-BE49-F238E27FC236}">
                    <a16:creationId xmlns:a16="http://schemas.microsoft.com/office/drawing/2014/main" id="{78E2AA36-826C-488E-8E70-3C70966B619F}"/>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endParaRPr lang="en-ZA"/>
              </a:p>
            </p:txBody>
          </p:sp>
          <p:sp>
            <p:nvSpPr>
              <p:cNvPr id="1207" name="Freeform: Shape 1206">
                <a:extLst>
                  <a:ext uri="{FF2B5EF4-FFF2-40B4-BE49-F238E27FC236}">
                    <a16:creationId xmlns:a16="http://schemas.microsoft.com/office/drawing/2014/main" id="{40B9FFAC-D3DC-44C2-AF48-6AFA75B4E393}"/>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endParaRPr lang="en-ZA"/>
              </a:p>
            </p:txBody>
          </p:sp>
          <p:sp>
            <p:nvSpPr>
              <p:cNvPr id="1208" name="Freeform: Shape 1207">
                <a:extLst>
                  <a:ext uri="{FF2B5EF4-FFF2-40B4-BE49-F238E27FC236}">
                    <a16:creationId xmlns:a16="http://schemas.microsoft.com/office/drawing/2014/main" id="{ABF761D2-60BC-4F6E-A7DF-9F57427A8208}"/>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endParaRPr lang="en-ZA"/>
              </a:p>
            </p:txBody>
          </p:sp>
          <p:sp>
            <p:nvSpPr>
              <p:cNvPr id="1209" name="Freeform: Shape 1208">
                <a:extLst>
                  <a:ext uri="{FF2B5EF4-FFF2-40B4-BE49-F238E27FC236}">
                    <a16:creationId xmlns:a16="http://schemas.microsoft.com/office/drawing/2014/main" id="{33F65AE7-2E98-47B9-846C-3A947BA59E1C}"/>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endParaRPr lang="en-ZA"/>
              </a:p>
            </p:txBody>
          </p:sp>
          <p:sp>
            <p:nvSpPr>
              <p:cNvPr id="1210" name="Freeform: Shape 1209">
                <a:extLst>
                  <a:ext uri="{FF2B5EF4-FFF2-40B4-BE49-F238E27FC236}">
                    <a16:creationId xmlns:a16="http://schemas.microsoft.com/office/drawing/2014/main" id="{4BB9FB4D-4052-4141-96D3-3F1A3E8B9FE5}"/>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endParaRPr lang="en-ZA"/>
              </a:p>
            </p:txBody>
          </p:sp>
        </p:grpSp>
        <p:sp>
          <p:nvSpPr>
            <p:cNvPr id="1211" name="Freeform: Shape 1210">
              <a:extLst>
                <a:ext uri="{FF2B5EF4-FFF2-40B4-BE49-F238E27FC236}">
                  <a16:creationId xmlns:a16="http://schemas.microsoft.com/office/drawing/2014/main" id="{B41D5436-4175-458E-BFD4-C9C2510FF8B3}"/>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endParaRPr lang="en-ZA"/>
            </a:p>
          </p:txBody>
        </p:sp>
        <p:sp>
          <p:nvSpPr>
            <p:cNvPr id="1212" name="Freeform: Shape 1211">
              <a:extLst>
                <a:ext uri="{FF2B5EF4-FFF2-40B4-BE49-F238E27FC236}">
                  <a16:creationId xmlns:a16="http://schemas.microsoft.com/office/drawing/2014/main" id="{40B87B5A-6038-4401-957F-99B298784199}"/>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endParaRPr lang="en-ZA"/>
            </a:p>
          </p:txBody>
        </p:sp>
        <p:sp>
          <p:nvSpPr>
            <p:cNvPr id="1213" name="Freeform: Shape 1212">
              <a:extLst>
                <a:ext uri="{FF2B5EF4-FFF2-40B4-BE49-F238E27FC236}">
                  <a16:creationId xmlns:a16="http://schemas.microsoft.com/office/drawing/2014/main" id="{81638141-2B09-4F64-B9EF-26B98D0BB084}"/>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endParaRPr lang="en-ZA"/>
            </a:p>
          </p:txBody>
        </p:sp>
        <p:sp>
          <p:nvSpPr>
            <p:cNvPr id="1214" name="Freeform: Shape 1213">
              <a:extLst>
                <a:ext uri="{FF2B5EF4-FFF2-40B4-BE49-F238E27FC236}">
                  <a16:creationId xmlns:a16="http://schemas.microsoft.com/office/drawing/2014/main" id="{36F9C876-39A2-41FB-8FA1-95D96494A5A0}"/>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endParaRPr lang="en-ZA"/>
            </a:p>
          </p:txBody>
        </p:sp>
        <p:sp>
          <p:nvSpPr>
            <p:cNvPr id="1215" name="Freeform: Shape 1214">
              <a:extLst>
                <a:ext uri="{FF2B5EF4-FFF2-40B4-BE49-F238E27FC236}">
                  <a16:creationId xmlns:a16="http://schemas.microsoft.com/office/drawing/2014/main" id="{D6E7CEA0-54DB-4C96-8D34-6D6A287910CC}"/>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endParaRPr lang="en-ZA"/>
            </a:p>
          </p:txBody>
        </p:sp>
        <p:sp>
          <p:nvSpPr>
            <p:cNvPr id="1216" name="Freeform: Shape 1215">
              <a:extLst>
                <a:ext uri="{FF2B5EF4-FFF2-40B4-BE49-F238E27FC236}">
                  <a16:creationId xmlns:a16="http://schemas.microsoft.com/office/drawing/2014/main" id="{4CD61767-D2B4-406D-A888-A06F17663C7F}"/>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endParaRPr lang="en-ZA"/>
            </a:p>
          </p:txBody>
        </p:sp>
        <p:sp>
          <p:nvSpPr>
            <p:cNvPr id="1217" name="Freeform: Shape 1216">
              <a:extLst>
                <a:ext uri="{FF2B5EF4-FFF2-40B4-BE49-F238E27FC236}">
                  <a16:creationId xmlns:a16="http://schemas.microsoft.com/office/drawing/2014/main" id="{8573F35D-1E55-4692-BDDF-94A8C69174A4}"/>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endParaRPr lang="en-ZA"/>
            </a:p>
          </p:txBody>
        </p:sp>
        <p:sp>
          <p:nvSpPr>
            <p:cNvPr id="1218" name="Freeform: Shape 1217">
              <a:extLst>
                <a:ext uri="{FF2B5EF4-FFF2-40B4-BE49-F238E27FC236}">
                  <a16:creationId xmlns:a16="http://schemas.microsoft.com/office/drawing/2014/main" id="{DDE1CA82-5C34-4EC7-8091-1DCB63887DA6}"/>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endParaRPr lang="en-ZA"/>
            </a:p>
          </p:txBody>
        </p:sp>
        <p:sp>
          <p:nvSpPr>
            <p:cNvPr id="1219" name="Freeform: Shape 1218">
              <a:extLst>
                <a:ext uri="{FF2B5EF4-FFF2-40B4-BE49-F238E27FC236}">
                  <a16:creationId xmlns:a16="http://schemas.microsoft.com/office/drawing/2014/main" id="{3FB43237-A1CD-48F7-BEB1-3BB3F3615297}"/>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endParaRPr lang="en-ZA"/>
            </a:p>
          </p:txBody>
        </p:sp>
        <p:sp>
          <p:nvSpPr>
            <p:cNvPr id="1220" name="Freeform: Shape 1219">
              <a:extLst>
                <a:ext uri="{FF2B5EF4-FFF2-40B4-BE49-F238E27FC236}">
                  <a16:creationId xmlns:a16="http://schemas.microsoft.com/office/drawing/2014/main" id="{CE0EC0B6-7D90-42FE-B77F-7824F440B729}"/>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endParaRPr lang="en-ZA"/>
            </a:p>
          </p:txBody>
        </p:sp>
        <p:sp>
          <p:nvSpPr>
            <p:cNvPr id="1221" name="Freeform: Shape 1220">
              <a:extLst>
                <a:ext uri="{FF2B5EF4-FFF2-40B4-BE49-F238E27FC236}">
                  <a16:creationId xmlns:a16="http://schemas.microsoft.com/office/drawing/2014/main" id="{3B7CF254-6E3B-4284-A40C-978D0F75A2F7}"/>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endParaRPr lang="en-ZA"/>
            </a:p>
          </p:txBody>
        </p:sp>
        <p:sp>
          <p:nvSpPr>
            <p:cNvPr id="1222" name="Freeform: Shape 1221">
              <a:extLst>
                <a:ext uri="{FF2B5EF4-FFF2-40B4-BE49-F238E27FC236}">
                  <a16:creationId xmlns:a16="http://schemas.microsoft.com/office/drawing/2014/main" id="{30F83CBE-CB70-4304-90D4-B35E0A4A0A0E}"/>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endParaRPr lang="en-ZA"/>
            </a:p>
          </p:txBody>
        </p:sp>
        <p:sp>
          <p:nvSpPr>
            <p:cNvPr id="1223" name="Freeform: Shape 1222">
              <a:extLst>
                <a:ext uri="{FF2B5EF4-FFF2-40B4-BE49-F238E27FC236}">
                  <a16:creationId xmlns:a16="http://schemas.microsoft.com/office/drawing/2014/main" id="{71B5875B-52B4-4673-A6CC-C9E5CAB80102}"/>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endParaRPr lang="en-ZA"/>
            </a:p>
          </p:txBody>
        </p:sp>
      </p:grpSp>
      <p:pic>
        <p:nvPicPr>
          <p:cNvPr id="268" name="Graphic 267">
            <a:extLst>
              <a:ext uri="{FF2B5EF4-FFF2-40B4-BE49-F238E27FC236}">
                <a16:creationId xmlns:a16="http://schemas.microsoft.com/office/drawing/2014/main" id="{D753A8F0-E0BD-40B0-9295-30899BBCF60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664294" y="5783849"/>
            <a:ext cx="3706113" cy="581351"/>
          </a:xfrm>
          <a:prstGeom prst="rect">
            <a:avLst/>
          </a:prstGeom>
        </p:spPr>
      </p:pic>
      <p:sp>
        <p:nvSpPr>
          <p:cNvPr id="1230" name="TextBox 1229">
            <a:extLst>
              <a:ext uri="{FF2B5EF4-FFF2-40B4-BE49-F238E27FC236}">
                <a16:creationId xmlns:a16="http://schemas.microsoft.com/office/drawing/2014/main" id="{3FDFAB7E-7C47-48B5-8994-E1C7A9B0A014}"/>
              </a:ext>
            </a:extLst>
          </p:cNvPr>
          <p:cNvSpPr txBox="1"/>
          <p:nvPr/>
        </p:nvSpPr>
        <p:spPr>
          <a:xfrm>
            <a:off x="5193227" y="11396"/>
            <a:ext cx="5561653" cy="830997"/>
          </a:xfrm>
          <a:prstGeom prst="rect">
            <a:avLst/>
          </a:prstGeom>
          <a:noFill/>
        </p:spPr>
        <p:txBody>
          <a:bodyPr wrap="square" rtlCol="0">
            <a:spAutoFit/>
          </a:bodyPr>
          <a:lstStyle/>
          <a:p>
            <a:pPr algn="ctr"/>
            <a:endParaRPr lang="en-US" sz="2400" dirty="0">
              <a:solidFill>
                <a:schemeClr val="bg1"/>
              </a:solidFill>
              <a:highlight>
                <a:srgbClr val="0000FF"/>
              </a:highlight>
              <a:latin typeface="+mj-lt"/>
            </a:endParaRPr>
          </a:p>
          <a:p>
            <a:pPr algn="ctr"/>
            <a:r>
              <a:rPr lang="en-US" sz="2400" dirty="0">
                <a:solidFill>
                  <a:schemeClr val="bg1"/>
                </a:solidFill>
                <a:highlight>
                  <a:srgbClr val="0000FF"/>
                </a:highlight>
                <a:latin typeface="+mj-lt"/>
              </a:rPr>
              <a:t>Oribi Gorge Adventure Experience</a:t>
            </a:r>
            <a:endParaRPr lang="en-ZA" sz="2400" dirty="0">
              <a:solidFill>
                <a:schemeClr val="bg1"/>
              </a:solidFill>
              <a:highlight>
                <a:srgbClr val="0000FF"/>
              </a:highlight>
              <a:latin typeface="+mj-lt"/>
            </a:endParaRPr>
          </a:p>
        </p:txBody>
      </p:sp>
      <p:graphicFrame>
        <p:nvGraphicFramePr>
          <p:cNvPr id="1231" name="Table 1230">
            <a:extLst>
              <a:ext uri="{FF2B5EF4-FFF2-40B4-BE49-F238E27FC236}">
                <a16:creationId xmlns:a16="http://schemas.microsoft.com/office/drawing/2014/main" id="{D3EF64C7-9F91-4911-853A-513FED5AC212}"/>
              </a:ext>
            </a:extLst>
          </p:cNvPr>
          <p:cNvGraphicFramePr>
            <a:graphicFrameLocks noGrp="1"/>
          </p:cNvGraphicFramePr>
          <p:nvPr>
            <p:extLst>
              <p:ext uri="{D42A27DB-BD31-4B8C-83A1-F6EECF244321}">
                <p14:modId xmlns:p14="http://schemas.microsoft.com/office/powerpoint/2010/main" val="3285930817"/>
              </p:ext>
            </p:extLst>
          </p:nvPr>
        </p:nvGraphicFramePr>
        <p:xfrm>
          <a:off x="2671639" y="2272341"/>
          <a:ext cx="3825414" cy="599196"/>
        </p:xfrm>
        <a:graphic>
          <a:graphicData uri="http://schemas.openxmlformats.org/drawingml/2006/table">
            <a:tbl>
              <a:tblPr>
                <a:tableStyleId>{5C22544A-7EE6-4342-B048-85BDC9FD1C3A}</a:tableStyleId>
              </a:tblPr>
              <a:tblGrid>
                <a:gridCol w="3825414">
                  <a:extLst>
                    <a:ext uri="{9D8B030D-6E8A-4147-A177-3AD203B41FA5}">
                      <a16:colId xmlns:a16="http://schemas.microsoft.com/office/drawing/2014/main" val="1531855021"/>
                    </a:ext>
                  </a:extLst>
                </a:gridCol>
              </a:tblGrid>
              <a:tr h="599196">
                <a:tc>
                  <a:txBody>
                    <a:bodyPr/>
                    <a:lstStyle/>
                    <a:p>
                      <a:pPr algn="ctr"/>
                      <a:endParaRPr lang="en-150" sz="2400" b="1" dirty="0">
                        <a:solidFill>
                          <a:schemeClr val="bg1"/>
                        </a:solidFill>
                        <a:effectLst/>
                        <a:highlight>
                          <a:srgbClr val="000080"/>
                        </a:highlight>
                        <a:latin typeface="Calibri" panose="020F0502020204030204" pitchFamily="34" charset="0"/>
                        <a:ea typeface="Calibri" panose="020F0502020204030204" pitchFamily="34" charset="0"/>
                        <a:cs typeface="Calibri" panose="020F0502020204030204" pitchFamily="34" charset="0"/>
                      </a:endParaRP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4615A9C5-0099-4B52-B8E3-33CA7200AE8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755052" y="6544755"/>
            <a:ext cx="3692999" cy="173788"/>
          </a:xfrm>
          <a:prstGeom prst="rect">
            <a:avLst/>
          </a:prstGeom>
        </p:spPr>
      </p:pic>
      <p:pic>
        <p:nvPicPr>
          <p:cNvPr id="1235" name="Graphic 1234">
            <a:extLst>
              <a:ext uri="{FF2B5EF4-FFF2-40B4-BE49-F238E27FC236}">
                <a16:creationId xmlns:a16="http://schemas.microsoft.com/office/drawing/2014/main" id="{348BE5E6-887B-4D94-919D-E3A1DCEF5C1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750610" y="6463249"/>
            <a:ext cx="1669951" cy="333991"/>
          </a:xfrm>
          <a:prstGeom prst="rect">
            <a:avLst/>
          </a:prstGeom>
        </p:spPr>
      </p:pic>
      <p:pic>
        <p:nvPicPr>
          <p:cNvPr id="1237" name="Graphic 1236">
            <a:extLst>
              <a:ext uri="{FF2B5EF4-FFF2-40B4-BE49-F238E27FC236}">
                <a16:creationId xmlns:a16="http://schemas.microsoft.com/office/drawing/2014/main" id="{58AE55E0-6374-4229-80EA-D3642E1031D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23649" y="173857"/>
            <a:ext cx="819151" cy="828675"/>
          </a:xfrm>
          <a:prstGeom prst="rect">
            <a:avLst/>
          </a:prstGeom>
        </p:spPr>
      </p:pic>
      <p:sp>
        <p:nvSpPr>
          <p:cNvPr id="86" name="Freeform: Shape 85">
            <a:extLst>
              <a:ext uri="{FF2B5EF4-FFF2-40B4-BE49-F238E27FC236}">
                <a16:creationId xmlns:a16="http://schemas.microsoft.com/office/drawing/2014/main" id="{800B2402-A7BF-46D5-B59E-5625CB32295D}"/>
              </a:ext>
            </a:extLst>
          </p:cNvPr>
          <p:cNvSpPr/>
          <p:nvPr/>
        </p:nvSpPr>
        <p:spPr>
          <a:xfrm>
            <a:off x="11043618" y="60761"/>
            <a:ext cx="1124108" cy="5521351"/>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rgbClr val="232960">
              <a:alpha val="48000"/>
            </a:srgbClr>
          </a:solidFill>
          <a:ln w="14595" cap="flat">
            <a:noFill/>
            <a:prstDash val="solid"/>
            <a:miter/>
          </a:ln>
        </p:spPr>
        <p:txBody>
          <a:bodyPr rtlCol="0" anchor="ctr"/>
          <a:lstStyle/>
          <a:p>
            <a:endParaRPr lang="en-ZA" dirty="0"/>
          </a:p>
        </p:txBody>
      </p:sp>
    </p:spTree>
    <p:extLst>
      <p:ext uri="{BB962C8B-B14F-4D97-AF65-F5344CB8AC3E}">
        <p14:creationId xmlns:p14="http://schemas.microsoft.com/office/powerpoint/2010/main" val="400967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69F5A-0613-96BC-53CB-42A3FAD00D9A}"/>
            </a:ext>
          </a:extLst>
        </p:cNvPr>
        <p:cNvGrpSpPr/>
        <p:nvPr/>
      </p:nvGrpSpPr>
      <p:grpSpPr>
        <a:xfrm>
          <a:off x="0" y="0"/>
          <a:ext cx="0" cy="0"/>
          <a:chOff x="0" y="0"/>
          <a:chExt cx="0" cy="0"/>
        </a:xfrm>
      </p:grpSpPr>
      <p:sp>
        <p:nvSpPr>
          <p:cNvPr id="286" name="Freeform: Shape 285">
            <a:extLst>
              <a:ext uri="{FF2B5EF4-FFF2-40B4-BE49-F238E27FC236}">
                <a16:creationId xmlns:a16="http://schemas.microsoft.com/office/drawing/2014/main" id="{54990875-AB4C-D9F3-5A3E-F7D285B0C83F}"/>
              </a:ext>
            </a:extLst>
          </p:cNvPr>
          <p:cNvSpPr/>
          <p:nvPr/>
        </p:nvSpPr>
        <p:spPr>
          <a:xfrm>
            <a:off x="3569" y="5642718"/>
            <a:ext cx="12184865" cy="122404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gradFill>
            <a:gsLst>
              <a:gs pos="0">
                <a:schemeClr val="accent1">
                  <a:lumMod val="5000"/>
                  <a:lumOff val="95000"/>
                  <a:alpha val="48000"/>
                </a:schemeClr>
              </a:gs>
              <a:gs pos="100000">
                <a:srgbClr val="232960"/>
              </a:gs>
            </a:gsLst>
            <a:lin ang="5400000" scaled="1"/>
          </a:gra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Shape 1129">
            <a:extLst>
              <a:ext uri="{FF2B5EF4-FFF2-40B4-BE49-F238E27FC236}">
                <a16:creationId xmlns:a16="http://schemas.microsoft.com/office/drawing/2014/main" id="{9BEB2984-9607-0D3D-3A43-F83CDC0CDB79}"/>
              </a:ext>
            </a:extLst>
          </p:cNvPr>
          <p:cNvSpPr/>
          <p:nvPr/>
        </p:nvSpPr>
        <p:spPr>
          <a:xfrm>
            <a:off x="-1422266" y="6455928"/>
            <a:ext cx="12184865" cy="48768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25C28E60-5891-D709-E5FD-B864AED150F9}"/>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7816B0B2-7797-5E21-53D7-E286BEA7C53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609244" y="31869"/>
            <a:ext cx="2626907" cy="1069042"/>
          </a:xfrm>
          <a:prstGeom prst="rect">
            <a:avLst/>
          </a:prstGeom>
        </p:spPr>
      </p:pic>
      <p:grpSp>
        <p:nvGrpSpPr>
          <p:cNvPr id="1228" name="Group 1227">
            <a:extLst>
              <a:ext uri="{FF2B5EF4-FFF2-40B4-BE49-F238E27FC236}">
                <a16:creationId xmlns:a16="http://schemas.microsoft.com/office/drawing/2014/main" id="{E2971143-2F49-6BA9-040D-18BD26B8B482}"/>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0D7AE1BC-159D-7874-0170-AAE487C86F57}"/>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Shape 1184">
              <a:extLst>
                <a:ext uri="{FF2B5EF4-FFF2-40B4-BE49-F238E27FC236}">
                  <a16:creationId xmlns:a16="http://schemas.microsoft.com/office/drawing/2014/main" id="{9EA4EB88-6E93-6A81-A377-DA4363664291}"/>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Shape 1185">
              <a:extLst>
                <a:ext uri="{FF2B5EF4-FFF2-40B4-BE49-F238E27FC236}">
                  <a16:creationId xmlns:a16="http://schemas.microsoft.com/office/drawing/2014/main" id="{45174ECA-9F2C-21C5-22E3-45ACAEBACC44}"/>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Shape 1186">
              <a:extLst>
                <a:ext uri="{FF2B5EF4-FFF2-40B4-BE49-F238E27FC236}">
                  <a16:creationId xmlns:a16="http://schemas.microsoft.com/office/drawing/2014/main" id="{85AD5B65-DEF8-B0CC-86AA-B03B81961ABB}"/>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Freeform: Shape 1187">
              <a:extLst>
                <a:ext uri="{FF2B5EF4-FFF2-40B4-BE49-F238E27FC236}">
                  <a16:creationId xmlns:a16="http://schemas.microsoft.com/office/drawing/2014/main" id="{B1F82F5B-393D-AA4E-BB4C-33CD6F4E9CBF}"/>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Shape 1188">
              <a:extLst>
                <a:ext uri="{FF2B5EF4-FFF2-40B4-BE49-F238E27FC236}">
                  <a16:creationId xmlns:a16="http://schemas.microsoft.com/office/drawing/2014/main" id="{DFE9DE5D-488E-523B-1E26-2121450D7315}"/>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Shape 1189">
              <a:extLst>
                <a:ext uri="{FF2B5EF4-FFF2-40B4-BE49-F238E27FC236}">
                  <a16:creationId xmlns:a16="http://schemas.microsoft.com/office/drawing/2014/main" id="{C85D0C7F-A8E1-8BB8-3C52-934E01EA3763}"/>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Shape 1190">
              <a:extLst>
                <a:ext uri="{FF2B5EF4-FFF2-40B4-BE49-F238E27FC236}">
                  <a16:creationId xmlns:a16="http://schemas.microsoft.com/office/drawing/2014/main" id="{776FBE02-DEFF-E75E-FDEA-D247B473F198}"/>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92" name="Graphic 1127">
              <a:extLst>
                <a:ext uri="{FF2B5EF4-FFF2-40B4-BE49-F238E27FC236}">
                  <a16:creationId xmlns:a16="http://schemas.microsoft.com/office/drawing/2014/main" id="{1BB9F49B-246C-8F82-2DC4-5A4550AF4F19}"/>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55333259-8208-7E3E-DE7D-BAB4E02E8EBB}"/>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Shape 1193">
                <a:extLst>
                  <a:ext uri="{FF2B5EF4-FFF2-40B4-BE49-F238E27FC236}">
                    <a16:creationId xmlns:a16="http://schemas.microsoft.com/office/drawing/2014/main" id="{ACCC7945-E5F3-D35A-9A76-8ED44DBDBA36}"/>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Shape 1194">
                <a:extLst>
                  <a:ext uri="{FF2B5EF4-FFF2-40B4-BE49-F238E27FC236}">
                    <a16:creationId xmlns:a16="http://schemas.microsoft.com/office/drawing/2014/main" id="{2A1825A0-F7BC-1F39-E6CE-03199892D481}"/>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Shape 1195">
                <a:extLst>
                  <a:ext uri="{FF2B5EF4-FFF2-40B4-BE49-F238E27FC236}">
                    <a16:creationId xmlns:a16="http://schemas.microsoft.com/office/drawing/2014/main" id="{976CFC90-8819-A32B-D61B-DC978191414D}"/>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Shape 1196">
                <a:extLst>
                  <a:ext uri="{FF2B5EF4-FFF2-40B4-BE49-F238E27FC236}">
                    <a16:creationId xmlns:a16="http://schemas.microsoft.com/office/drawing/2014/main" id="{8BC65DD6-5FAC-1C81-4D0C-552573CE6548}"/>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Shape 1197">
                <a:extLst>
                  <a:ext uri="{FF2B5EF4-FFF2-40B4-BE49-F238E27FC236}">
                    <a16:creationId xmlns:a16="http://schemas.microsoft.com/office/drawing/2014/main" id="{9396A0E6-7669-5845-78EB-079823F39044}"/>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Shape 1198">
                <a:extLst>
                  <a:ext uri="{FF2B5EF4-FFF2-40B4-BE49-F238E27FC236}">
                    <a16:creationId xmlns:a16="http://schemas.microsoft.com/office/drawing/2014/main" id="{05E5BCD3-C720-9411-3D9A-0026DD7D085E}"/>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Shape 1199">
                <a:extLst>
                  <a:ext uri="{FF2B5EF4-FFF2-40B4-BE49-F238E27FC236}">
                    <a16:creationId xmlns:a16="http://schemas.microsoft.com/office/drawing/2014/main" id="{4BCE4C5D-C79E-F826-42DB-D82C10739E31}"/>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Shape 1200">
                <a:extLst>
                  <a:ext uri="{FF2B5EF4-FFF2-40B4-BE49-F238E27FC236}">
                    <a16:creationId xmlns:a16="http://schemas.microsoft.com/office/drawing/2014/main" id="{D8E77BA4-4F62-81C0-16BB-7E44CD1FF58C}"/>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Shape 1201">
                <a:extLst>
                  <a:ext uri="{FF2B5EF4-FFF2-40B4-BE49-F238E27FC236}">
                    <a16:creationId xmlns:a16="http://schemas.microsoft.com/office/drawing/2014/main" id="{E8B598D9-7BE4-5210-1BD3-2410B0C80D60}"/>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Shape 1202">
                <a:extLst>
                  <a:ext uri="{FF2B5EF4-FFF2-40B4-BE49-F238E27FC236}">
                    <a16:creationId xmlns:a16="http://schemas.microsoft.com/office/drawing/2014/main" id="{7723004B-32CC-A443-FBC9-D0D740351E06}"/>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Shape 1203">
                <a:extLst>
                  <a:ext uri="{FF2B5EF4-FFF2-40B4-BE49-F238E27FC236}">
                    <a16:creationId xmlns:a16="http://schemas.microsoft.com/office/drawing/2014/main" id="{AA845644-E463-BE58-2AB8-B4F6AB8D0142}"/>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Shape 1204">
                <a:extLst>
                  <a:ext uri="{FF2B5EF4-FFF2-40B4-BE49-F238E27FC236}">
                    <a16:creationId xmlns:a16="http://schemas.microsoft.com/office/drawing/2014/main" id="{5795D5A7-BDEB-AE19-C741-AA41B33824DC}"/>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Shape 1205">
                <a:extLst>
                  <a:ext uri="{FF2B5EF4-FFF2-40B4-BE49-F238E27FC236}">
                    <a16:creationId xmlns:a16="http://schemas.microsoft.com/office/drawing/2014/main" id="{D54755BA-6213-E490-E525-32EBAFB77EB4}"/>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Shape 1206">
                <a:extLst>
                  <a:ext uri="{FF2B5EF4-FFF2-40B4-BE49-F238E27FC236}">
                    <a16:creationId xmlns:a16="http://schemas.microsoft.com/office/drawing/2014/main" id="{A6A30E3A-2716-75E9-802A-8B976F8682A3}"/>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Shape 1207">
                <a:extLst>
                  <a:ext uri="{FF2B5EF4-FFF2-40B4-BE49-F238E27FC236}">
                    <a16:creationId xmlns:a16="http://schemas.microsoft.com/office/drawing/2014/main" id="{D6E1BE12-3960-594D-C14F-026031228412}"/>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Shape 1208">
                <a:extLst>
                  <a:ext uri="{FF2B5EF4-FFF2-40B4-BE49-F238E27FC236}">
                    <a16:creationId xmlns:a16="http://schemas.microsoft.com/office/drawing/2014/main" id="{0201989E-305D-14BC-6D8B-1AE2E38C1B4C}"/>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Shape 1209">
                <a:extLst>
                  <a:ext uri="{FF2B5EF4-FFF2-40B4-BE49-F238E27FC236}">
                    <a16:creationId xmlns:a16="http://schemas.microsoft.com/office/drawing/2014/main" id="{45F8BCF2-47B0-7512-CD2B-B4FDD5E3CF2E}"/>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211" name="Freeform: Shape 1210">
              <a:extLst>
                <a:ext uri="{FF2B5EF4-FFF2-40B4-BE49-F238E27FC236}">
                  <a16:creationId xmlns:a16="http://schemas.microsoft.com/office/drawing/2014/main" id="{E94B1A60-40AE-C900-9A4D-C8ABB76CDDF8}"/>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Shape 1211">
              <a:extLst>
                <a:ext uri="{FF2B5EF4-FFF2-40B4-BE49-F238E27FC236}">
                  <a16:creationId xmlns:a16="http://schemas.microsoft.com/office/drawing/2014/main" id="{584975EC-9ED2-247B-7286-222951C560DB}"/>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Freeform: Shape 1212">
              <a:extLst>
                <a:ext uri="{FF2B5EF4-FFF2-40B4-BE49-F238E27FC236}">
                  <a16:creationId xmlns:a16="http://schemas.microsoft.com/office/drawing/2014/main" id="{47102FF0-5137-BA31-8618-9A10F49E4F11}"/>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Shape 1213">
              <a:extLst>
                <a:ext uri="{FF2B5EF4-FFF2-40B4-BE49-F238E27FC236}">
                  <a16:creationId xmlns:a16="http://schemas.microsoft.com/office/drawing/2014/main" id="{DE089AE9-C629-8DCC-670C-581877CFA793}"/>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Shape 1214">
              <a:extLst>
                <a:ext uri="{FF2B5EF4-FFF2-40B4-BE49-F238E27FC236}">
                  <a16:creationId xmlns:a16="http://schemas.microsoft.com/office/drawing/2014/main" id="{B0934BFC-3918-871E-8DC7-D6707A4445BE}"/>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Shape 1215">
              <a:extLst>
                <a:ext uri="{FF2B5EF4-FFF2-40B4-BE49-F238E27FC236}">
                  <a16:creationId xmlns:a16="http://schemas.microsoft.com/office/drawing/2014/main" id="{3915AF30-9CAE-80BD-62D8-4C977B1AB66E}"/>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Shape 1216">
              <a:extLst>
                <a:ext uri="{FF2B5EF4-FFF2-40B4-BE49-F238E27FC236}">
                  <a16:creationId xmlns:a16="http://schemas.microsoft.com/office/drawing/2014/main" id="{876E7719-19FA-69EC-00D9-CE50C5B2FCEB}"/>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Shape 1217">
              <a:extLst>
                <a:ext uri="{FF2B5EF4-FFF2-40B4-BE49-F238E27FC236}">
                  <a16:creationId xmlns:a16="http://schemas.microsoft.com/office/drawing/2014/main" id="{F7823A56-07D4-CB34-ECD4-24BC7F949DA8}"/>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Shape 1218">
              <a:extLst>
                <a:ext uri="{FF2B5EF4-FFF2-40B4-BE49-F238E27FC236}">
                  <a16:creationId xmlns:a16="http://schemas.microsoft.com/office/drawing/2014/main" id="{ADB9369F-B8A2-6D38-C426-21C5259F2E64}"/>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Shape 1219">
              <a:extLst>
                <a:ext uri="{FF2B5EF4-FFF2-40B4-BE49-F238E27FC236}">
                  <a16:creationId xmlns:a16="http://schemas.microsoft.com/office/drawing/2014/main" id="{24E98F3E-A9AE-F950-B713-72AA95B5A9D2}"/>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Shape 1220">
              <a:extLst>
                <a:ext uri="{FF2B5EF4-FFF2-40B4-BE49-F238E27FC236}">
                  <a16:creationId xmlns:a16="http://schemas.microsoft.com/office/drawing/2014/main" id="{04A8289F-0425-FD18-0A50-B3198D3F641C}"/>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Shape 1221">
              <a:extLst>
                <a:ext uri="{FF2B5EF4-FFF2-40B4-BE49-F238E27FC236}">
                  <a16:creationId xmlns:a16="http://schemas.microsoft.com/office/drawing/2014/main" id="{A03CA4ED-274B-13DA-78AF-66B78C3ADBC2}"/>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Shape 1222">
              <a:extLst>
                <a:ext uri="{FF2B5EF4-FFF2-40B4-BE49-F238E27FC236}">
                  <a16:creationId xmlns:a16="http://schemas.microsoft.com/office/drawing/2014/main" id="{6007B34A-48CF-65AD-2E74-DFAFE8D3F125}"/>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268" name="Graphic 267">
            <a:extLst>
              <a:ext uri="{FF2B5EF4-FFF2-40B4-BE49-F238E27FC236}">
                <a16:creationId xmlns:a16="http://schemas.microsoft.com/office/drawing/2014/main" id="{8098B3B7-1BBC-8A53-0B2E-D9A1F7EAF5C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29753" y="5832922"/>
            <a:ext cx="3706113" cy="581351"/>
          </a:xfrm>
          <a:prstGeom prst="rect">
            <a:avLst/>
          </a:prstGeom>
        </p:spPr>
      </p:pic>
      <p:sp>
        <p:nvSpPr>
          <p:cNvPr id="1230" name="TextBox 1229">
            <a:extLst>
              <a:ext uri="{FF2B5EF4-FFF2-40B4-BE49-F238E27FC236}">
                <a16:creationId xmlns:a16="http://schemas.microsoft.com/office/drawing/2014/main" id="{2A514390-FA72-B820-5487-BA9DD177BF25}"/>
              </a:ext>
            </a:extLst>
          </p:cNvPr>
          <p:cNvSpPr txBox="1"/>
          <p:nvPr/>
        </p:nvSpPr>
        <p:spPr>
          <a:xfrm>
            <a:off x="5353932" y="168862"/>
            <a:ext cx="51592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Calibri" panose="020F0502020204030204" pitchFamily="34" charset="0"/>
              </a:rPr>
              <a:t>Oribi Gorge Adventure Experience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endParaRPr kumimoji="0" lang="en-US" sz="2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solidFill>
              <a:effectLst/>
              <a:highlight>
                <a:srgbClr val="0000FF"/>
              </a:highlight>
              <a:uLnTx/>
              <a:uFillTx/>
              <a:latin typeface="ADLaM Display" panose="02010000000000000000" pitchFamily="2" charset="0"/>
              <a:ea typeface="ADLaM Display" panose="02010000000000000000" pitchFamily="2" charset="0"/>
              <a:cs typeface="ADLaM Display" panose="02010000000000000000" pitchFamily="2" charset="0"/>
            </a:endParaRPr>
          </a:p>
        </p:txBody>
      </p:sp>
      <p:graphicFrame>
        <p:nvGraphicFramePr>
          <p:cNvPr id="1231" name="Table 1230">
            <a:extLst>
              <a:ext uri="{FF2B5EF4-FFF2-40B4-BE49-F238E27FC236}">
                <a16:creationId xmlns:a16="http://schemas.microsoft.com/office/drawing/2014/main" id="{7B97E1A5-78D8-EBBD-8E21-ED7E3DB41C8B}"/>
              </a:ext>
            </a:extLst>
          </p:cNvPr>
          <p:cNvGraphicFramePr>
            <a:graphicFrameLocks noGrp="1"/>
          </p:cNvGraphicFramePr>
          <p:nvPr/>
        </p:nvGraphicFramePr>
        <p:xfrm>
          <a:off x="5589494" y="584360"/>
          <a:ext cx="4923668" cy="395244"/>
        </p:xfrm>
        <a:graphic>
          <a:graphicData uri="http://schemas.openxmlformats.org/drawingml/2006/table">
            <a:tbl>
              <a:tblPr>
                <a:tableStyleId>{5C22544A-7EE6-4342-B048-85BDC9FD1C3A}</a:tableStyleId>
              </a:tblPr>
              <a:tblGrid>
                <a:gridCol w="4923668">
                  <a:extLst>
                    <a:ext uri="{9D8B030D-6E8A-4147-A177-3AD203B41FA5}">
                      <a16:colId xmlns:a16="http://schemas.microsoft.com/office/drawing/2014/main" val="1531855021"/>
                    </a:ext>
                  </a:extLst>
                </a:gridCol>
              </a:tblGrid>
              <a:tr h="395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48B6691C-130D-B46B-D740-7DB0F997EB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20163" y="6557216"/>
            <a:ext cx="3692999" cy="173788"/>
          </a:xfrm>
          <a:prstGeom prst="rect">
            <a:avLst/>
          </a:prstGeom>
        </p:spPr>
      </p:pic>
      <p:pic>
        <p:nvPicPr>
          <p:cNvPr id="1235" name="Graphic 1234">
            <a:extLst>
              <a:ext uri="{FF2B5EF4-FFF2-40B4-BE49-F238E27FC236}">
                <a16:creationId xmlns:a16="http://schemas.microsoft.com/office/drawing/2014/main" id="{1B201D18-B572-1D5C-AC9D-FDD1FD28246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754518" y="6524008"/>
            <a:ext cx="1669951" cy="333991"/>
          </a:xfrm>
          <a:prstGeom prst="rect">
            <a:avLst/>
          </a:prstGeom>
        </p:spPr>
      </p:pic>
      <p:graphicFrame>
        <p:nvGraphicFramePr>
          <p:cNvPr id="7" name="Table 7">
            <a:extLst>
              <a:ext uri="{FF2B5EF4-FFF2-40B4-BE49-F238E27FC236}">
                <a16:creationId xmlns:a16="http://schemas.microsoft.com/office/drawing/2014/main" id="{21C98E54-3D15-F2C6-1B26-7611DA19CED9}"/>
              </a:ext>
            </a:extLst>
          </p:cNvPr>
          <p:cNvGraphicFramePr>
            <a:graphicFrameLocks noGrp="1"/>
          </p:cNvGraphicFramePr>
          <p:nvPr>
            <p:extLst>
              <p:ext uri="{D42A27DB-BD31-4B8C-83A1-F6EECF244321}">
                <p14:modId xmlns:p14="http://schemas.microsoft.com/office/powerpoint/2010/main" val="4193230281"/>
              </p:ext>
            </p:extLst>
          </p:nvPr>
        </p:nvGraphicFramePr>
        <p:xfrm>
          <a:off x="2566785" y="1136746"/>
          <a:ext cx="8499430" cy="4601083"/>
        </p:xfrm>
        <a:graphic>
          <a:graphicData uri="http://schemas.openxmlformats.org/drawingml/2006/table">
            <a:tbl>
              <a:tblPr firstRow="1" bandRow="1">
                <a:tableStyleId>{7DF18680-E054-41AD-8BC1-D1AEF772440D}</a:tableStyleId>
              </a:tblPr>
              <a:tblGrid>
                <a:gridCol w="1590700">
                  <a:extLst>
                    <a:ext uri="{9D8B030D-6E8A-4147-A177-3AD203B41FA5}">
                      <a16:colId xmlns:a16="http://schemas.microsoft.com/office/drawing/2014/main" val="3824403482"/>
                    </a:ext>
                  </a:extLst>
                </a:gridCol>
                <a:gridCol w="5162978">
                  <a:extLst>
                    <a:ext uri="{9D8B030D-6E8A-4147-A177-3AD203B41FA5}">
                      <a16:colId xmlns:a16="http://schemas.microsoft.com/office/drawing/2014/main" val="4234831438"/>
                    </a:ext>
                  </a:extLst>
                </a:gridCol>
                <a:gridCol w="1745752">
                  <a:extLst>
                    <a:ext uri="{9D8B030D-6E8A-4147-A177-3AD203B41FA5}">
                      <a16:colId xmlns:a16="http://schemas.microsoft.com/office/drawing/2014/main" val="3423308352"/>
                    </a:ext>
                  </a:extLst>
                </a:gridCol>
              </a:tblGrid>
              <a:tr h="260998">
                <a:tc gridSpan="3">
                  <a:txBody>
                    <a:bodyPr/>
                    <a:lstStyle/>
                    <a:p>
                      <a:pPr algn="ctr"/>
                      <a:endParaRPr lang="en-ZA" sz="1200" dirty="0">
                        <a:solidFill>
                          <a:schemeClr val="lt1">
                            <a:alpha val="50000"/>
                          </a:schemeClr>
                        </a:solidFill>
                        <a:latin typeface="+mn-lt"/>
                      </a:endParaRPr>
                    </a:p>
                  </a:txBody>
                  <a:tcPr marL="45720" marR="45720" anchor="ctr">
                    <a:solidFill>
                      <a:srgbClr val="00B0F0"/>
                    </a:solidFill>
                  </a:tcPr>
                </a:tc>
                <a:tc hMerge="1">
                  <a:txBody>
                    <a:bodyPr/>
                    <a:lstStyle/>
                    <a:p>
                      <a:endParaRPr lang="en-ZA" sz="1400" dirty="0"/>
                    </a:p>
                  </a:txBody>
                  <a:tcPr marL="45720" marR="45720" anchor="ctr"/>
                </a:tc>
                <a:tc hMerge="1">
                  <a:txBody>
                    <a:bodyPr/>
                    <a:lstStyle/>
                    <a:p>
                      <a:endParaRPr lang="en-ZA" sz="1400" dirty="0"/>
                    </a:p>
                  </a:txBody>
                  <a:tcPr marL="45720" marR="45720" anchor="ctr"/>
                </a:tc>
                <a:extLst>
                  <a:ext uri="{0D108BD9-81ED-4DB2-BD59-A6C34878D82A}">
                    <a16:rowId xmlns:a16="http://schemas.microsoft.com/office/drawing/2014/main" val="1332792989"/>
                  </a:ext>
                </a:extLst>
              </a:tr>
              <a:tr h="172669">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a:t>
                      </a: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CTIVITY</a:t>
                      </a:r>
                      <a:endParaRPr lang="en-ZA"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232960"/>
                    </a:solidFill>
                  </a:tcPr>
                </a:tc>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EXPERIENCE / UNIQUE OFFERINGS</a:t>
                      </a: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CONTACT DETAILS</a:t>
                      </a:r>
                    </a:p>
                  </a:txBody>
                  <a:tcPr marL="68580" marR="68580" marT="0" marB="0" anchor="ctr">
                    <a:solidFill>
                      <a:srgbClr val="232960"/>
                    </a:solidFill>
                  </a:tcPr>
                </a:tc>
                <a:extLst>
                  <a:ext uri="{0D108BD9-81ED-4DB2-BD59-A6C34878D82A}">
                    <a16:rowId xmlns:a16="http://schemas.microsoft.com/office/drawing/2014/main" val="89009628"/>
                  </a:ext>
                </a:extLst>
              </a:tr>
              <a:tr h="2000983">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Oribi Gorge Area</a:t>
                      </a: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Oribi Gorge is a very scenic route, known for its for its breathtaking views of a deep gorge carved into ancient sandstone by the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Umzimkulwana</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River. The area offers spectacular cliffs, lush forests, and multiple viewpoints accessible via hiking trails, making it a popular destination for nature lovers and photographers, and adventure seekers. Oribi Gorge features:</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Wildlife: Home to a variety of wildlife, including leopards, and over 300 bird species including the breeding colony of rare Cape Vultures that can be viewed closely at a vulture hide and restaurant as part of a guided tour.</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Activities: Includes highest gorge swing in the world, Africa’s longest and fastest zipline, suspension bridges, water rafting, abseiling, horse riding, game drives, cultural tours and more</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Trails: There are many walking trails through the reserve, including self-guided trails</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Viewing points: Includes the famous overhanging Leopard Rock viewing site.</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039 682 7944</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info@scti.co.za</a:t>
                      </a:r>
                    </a:p>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972365730"/>
                  </a:ext>
                </a:extLst>
              </a:tr>
              <a:tr h="260998">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75421385"/>
                  </a:ext>
                </a:extLst>
              </a:tr>
              <a:tr h="844597">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Oribi Gorge </a:t>
                      </a:r>
                    </a:p>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Wild5 Adventures</a:t>
                      </a: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You’re not just anyone. You’re a thrill-seeker, a nature lover, an explorer at heart. You’re someone who craves the pulse of adventure in every breath, who finds joy in the leap and peace in the panorama. Welcome to Wild 5 Adventures, nestled in the awe-inspiring embrace of Lehr’s Falls in KZN, where we’ve embraced the spirit of Ubuntu in our approach to adventure. Here, there is something for everyone and the edge of the world isn’t a boundary; it’s a starting line.</a:t>
                      </a:r>
                    </a:p>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The Wild Swing     . The Wild Slide     . Wild Abseil     . Wild Quad Adventure</a:t>
                      </a:r>
                    </a:p>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Suspension Bridge  * Paintball    .  Hiking Trail  . Team Building</a:t>
                      </a:r>
                    </a:p>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082 566 7424</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info@wild5adventures.co.za</a:t>
                      </a:r>
                    </a:p>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678519859"/>
                  </a:ext>
                </a:extLst>
              </a:tr>
            </a:tbl>
          </a:graphicData>
        </a:graphic>
      </p:graphicFrame>
      <p:sp>
        <p:nvSpPr>
          <p:cNvPr id="297" name="TextBox 296">
            <a:extLst>
              <a:ext uri="{FF2B5EF4-FFF2-40B4-BE49-F238E27FC236}">
                <a16:creationId xmlns:a16="http://schemas.microsoft.com/office/drawing/2014/main" id="{07A44993-F734-C974-47E0-1A11F0002207}"/>
              </a:ext>
            </a:extLst>
          </p:cNvPr>
          <p:cNvSpPr txBox="1"/>
          <p:nvPr/>
        </p:nvSpPr>
        <p:spPr>
          <a:xfrm>
            <a:off x="11687202" y="317371"/>
            <a:ext cx="5047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rPr>
              <a:t>DAY</a:t>
            </a:r>
          </a:p>
        </p:txBody>
      </p:sp>
      <p:sp>
        <p:nvSpPr>
          <p:cNvPr id="98" name="Freeform: Shape 97">
            <a:extLst>
              <a:ext uri="{FF2B5EF4-FFF2-40B4-BE49-F238E27FC236}">
                <a16:creationId xmlns:a16="http://schemas.microsoft.com/office/drawing/2014/main" id="{57258A48-2CB6-5EB1-0838-6B85C28EE73B}"/>
              </a:ext>
            </a:extLst>
          </p:cNvPr>
          <p:cNvSpPr/>
          <p:nvPr/>
        </p:nvSpPr>
        <p:spPr>
          <a:xfrm>
            <a:off x="11116163" y="31869"/>
            <a:ext cx="995626" cy="5672174"/>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15000"/>
            </a:schemeClr>
          </a:solidFill>
          <a:ln w="145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237" name="Graphic 1236">
            <a:extLst>
              <a:ext uri="{FF2B5EF4-FFF2-40B4-BE49-F238E27FC236}">
                <a16:creationId xmlns:a16="http://schemas.microsoft.com/office/drawing/2014/main" id="{7FCD60B5-388E-9330-8EB1-058E17C6F60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9810" y="381633"/>
            <a:ext cx="819151" cy="828675"/>
          </a:xfrm>
          <a:prstGeom prst="rect">
            <a:avLst/>
          </a:prstGeom>
        </p:spPr>
      </p:pic>
      <p:pic>
        <p:nvPicPr>
          <p:cNvPr id="6" name="Picture 5">
            <a:extLst>
              <a:ext uri="{FF2B5EF4-FFF2-40B4-BE49-F238E27FC236}">
                <a16:creationId xmlns:a16="http://schemas.microsoft.com/office/drawing/2014/main" id="{E2686F5C-0C4C-9E30-2D92-504DAA218DE2}"/>
              </a:ext>
            </a:extLst>
          </p:cNvPr>
          <p:cNvPicPr>
            <a:picLocks noChangeAspect="1"/>
          </p:cNvPicPr>
          <p:nvPr/>
        </p:nvPicPr>
        <p:blipFill>
          <a:blip r:embed="rId7">
            <a:extLst>
              <a:ext uri="{28A0092B-C50C-407E-A947-70E740481C1C}">
                <a14:useLocalDpi xmlns:a14="http://schemas.microsoft.com/office/drawing/2010/main" val="0"/>
              </a:ext>
            </a:extLst>
          </a:blip>
          <a:srcRect l="49063" t="258" r="20953" b="-851"/>
          <a:stretch>
            <a:fillRect/>
          </a:stretch>
        </p:blipFill>
        <p:spPr>
          <a:xfrm>
            <a:off x="-1" y="0"/>
            <a:ext cx="2566785" cy="5801027"/>
          </a:xfrm>
          <a:prstGeom prst="rect">
            <a:avLst/>
          </a:prstGeom>
        </p:spPr>
      </p:pic>
    </p:spTree>
    <p:extLst>
      <p:ext uri="{BB962C8B-B14F-4D97-AF65-F5344CB8AC3E}">
        <p14:creationId xmlns:p14="http://schemas.microsoft.com/office/powerpoint/2010/main" val="86949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480BF-A836-EFFF-269A-F1F0092A01F8}"/>
            </a:ext>
          </a:extLst>
        </p:cNvPr>
        <p:cNvGrpSpPr/>
        <p:nvPr/>
      </p:nvGrpSpPr>
      <p:grpSpPr>
        <a:xfrm>
          <a:off x="0" y="0"/>
          <a:ext cx="0" cy="0"/>
          <a:chOff x="0" y="0"/>
          <a:chExt cx="0" cy="0"/>
        </a:xfrm>
      </p:grpSpPr>
      <p:sp>
        <p:nvSpPr>
          <p:cNvPr id="286" name="Freeform: Shape 285">
            <a:extLst>
              <a:ext uri="{FF2B5EF4-FFF2-40B4-BE49-F238E27FC236}">
                <a16:creationId xmlns:a16="http://schemas.microsoft.com/office/drawing/2014/main" id="{22DC296B-A5AC-CF16-C75D-5CAE10FC92A4}"/>
              </a:ext>
            </a:extLst>
          </p:cNvPr>
          <p:cNvSpPr/>
          <p:nvPr/>
        </p:nvSpPr>
        <p:spPr>
          <a:xfrm>
            <a:off x="3569" y="5642718"/>
            <a:ext cx="12184865" cy="122404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gradFill>
            <a:gsLst>
              <a:gs pos="0">
                <a:schemeClr val="accent1">
                  <a:lumMod val="5000"/>
                  <a:lumOff val="95000"/>
                  <a:alpha val="48000"/>
                </a:schemeClr>
              </a:gs>
              <a:gs pos="100000">
                <a:srgbClr val="232960"/>
              </a:gs>
            </a:gsLst>
            <a:lin ang="5400000" scaled="1"/>
          </a:gradFill>
        </p:spPr>
        <p:txBody>
          <a:bodyPr rtlCol="0" anchor="ctr"/>
          <a:lstStyle/>
          <a:p>
            <a:endParaRPr lang="en-ZA"/>
          </a:p>
        </p:txBody>
      </p:sp>
      <p:sp>
        <p:nvSpPr>
          <p:cNvPr id="1130" name="Freeform: Shape 1129">
            <a:extLst>
              <a:ext uri="{FF2B5EF4-FFF2-40B4-BE49-F238E27FC236}">
                <a16:creationId xmlns:a16="http://schemas.microsoft.com/office/drawing/2014/main" id="{2D1970B4-F399-FF93-098E-EBE43E4B682D}"/>
              </a:ext>
            </a:extLst>
          </p:cNvPr>
          <p:cNvSpPr/>
          <p:nvPr/>
        </p:nvSpPr>
        <p:spPr>
          <a:xfrm>
            <a:off x="-1422266" y="6455928"/>
            <a:ext cx="12184865" cy="48768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endParaRPr lang="en-ZA" dirty="0"/>
          </a:p>
        </p:txBody>
      </p:sp>
      <p:sp>
        <p:nvSpPr>
          <p:cNvPr id="276" name="Freeform: Shape 275">
            <a:extLst>
              <a:ext uri="{FF2B5EF4-FFF2-40B4-BE49-F238E27FC236}">
                <a16:creationId xmlns:a16="http://schemas.microsoft.com/office/drawing/2014/main" id="{44CA5CA6-2A7A-C82F-DC26-B366A9512307}"/>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endParaRPr lang="en-ZA"/>
          </a:p>
        </p:txBody>
      </p:sp>
      <p:pic>
        <p:nvPicPr>
          <p:cNvPr id="9" name="Graphic 8">
            <a:extLst>
              <a:ext uri="{FF2B5EF4-FFF2-40B4-BE49-F238E27FC236}">
                <a16:creationId xmlns:a16="http://schemas.microsoft.com/office/drawing/2014/main" id="{09F13B59-E75B-CD85-728B-BDCFA3739E2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646884" y="31868"/>
            <a:ext cx="2589265" cy="1095853"/>
          </a:xfrm>
          <a:prstGeom prst="rect">
            <a:avLst/>
          </a:prstGeom>
        </p:spPr>
      </p:pic>
      <p:grpSp>
        <p:nvGrpSpPr>
          <p:cNvPr id="1228" name="Group 1227">
            <a:extLst>
              <a:ext uri="{FF2B5EF4-FFF2-40B4-BE49-F238E27FC236}">
                <a16:creationId xmlns:a16="http://schemas.microsoft.com/office/drawing/2014/main" id="{90DDBB01-FA90-3D44-03EE-739A7A4B0289}"/>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D7C9A0CF-1DDA-53DA-3B07-5356EA6E0A88}"/>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endParaRPr lang="en-ZA"/>
            </a:p>
          </p:txBody>
        </p:sp>
        <p:sp>
          <p:nvSpPr>
            <p:cNvPr id="1185" name="Freeform: Shape 1184">
              <a:extLst>
                <a:ext uri="{FF2B5EF4-FFF2-40B4-BE49-F238E27FC236}">
                  <a16:creationId xmlns:a16="http://schemas.microsoft.com/office/drawing/2014/main" id="{5B9BBA1D-1BCA-5CB1-735E-CBA9404679CB}"/>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endParaRPr lang="en-ZA"/>
            </a:p>
          </p:txBody>
        </p:sp>
        <p:sp>
          <p:nvSpPr>
            <p:cNvPr id="1186" name="Freeform: Shape 1185">
              <a:extLst>
                <a:ext uri="{FF2B5EF4-FFF2-40B4-BE49-F238E27FC236}">
                  <a16:creationId xmlns:a16="http://schemas.microsoft.com/office/drawing/2014/main" id="{669C8F1F-B113-E003-859C-7B088693B3D1}"/>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endParaRPr lang="en-ZA"/>
            </a:p>
          </p:txBody>
        </p:sp>
        <p:sp>
          <p:nvSpPr>
            <p:cNvPr id="1187" name="Freeform: Shape 1186">
              <a:extLst>
                <a:ext uri="{FF2B5EF4-FFF2-40B4-BE49-F238E27FC236}">
                  <a16:creationId xmlns:a16="http://schemas.microsoft.com/office/drawing/2014/main" id="{460A7818-7B1C-1F6C-4548-57D0F7B5B0E7}"/>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endParaRPr lang="en-ZA"/>
            </a:p>
          </p:txBody>
        </p:sp>
        <p:sp>
          <p:nvSpPr>
            <p:cNvPr id="1188" name="Freeform: Shape 1187">
              <a:extLst>
                <a:ext uri="{FF2B5EF4-FFF2-40B4-BE49-F238E27FC236}">
                  <a16:creationId xmlns:a16="http://schemas.microsoft.com/office/drawing/2014/main" id="{66A5F9DB-C824-564E-B199-4D09E3361FC3}"/>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endParaRPr lang="en-ZA"/>
            </a:p>
          </p:txBody>
        </p:sp>
        <p:sp>
          <p:nvSpPr>
            <p:cNvPr id="1189" name="Freeform: Shape 1188">
              <a:extLst>
                <a:ext uri="{FF2B5EF4-FFF2-40B4-BE49-F238E27FC236}">
                  <a16:creationId xmlns:a16="http://schemas.microsoft.com/office/drawing/2014/main" id="{9A062D00-3460-B4D5-D9B4-922C8C90F8E6}"/>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endParaRPr lang="en-ZA"/>
            </a:p>
          </p:txBody>
        </p:sp>
        <p:sp>
          <p:nvSpPr>
            <p:cNvPr id="1190" name="Freeform: Shape 1189">
              <a:extLst>
                <a:ext uri="{FF2B5EF4-FFF2-40B4-BE49-F238E27FC236}">
                  <a16:creationId xmlns:a16="http://schemas.microsoft.com/office/drawing/2014/main" id="{0A749B6B-4DBE-5EF3-C776-E0654792E206}"/>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endParaRPr lang="en-ZA"/>
            </a:p>
          </p:txBody>
        </p:sp>
        <p:sp>
          <p:nvSpPr>
            <p:cNvPr id="1191" name="Freeform: Shape 1190">
              <a:extLst>
                <a:ext uri="{FF2B5EF4-FFF2-40B4-BE49-F238E27FC236}">
                  <a16:creationId xmlns:a16="http://schemas.microsoft.com/office/drawing/2014/main" id="{1B6A0EAA-DA55-020A-EBD6-36E88555BF05}"/>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endParaRPr lang="en-ZA"/>
            </a:p>
          </p:txBody>
        </p:sp>
        <p:grpSp>
          <p:nvGrpSpPr>
            <p:cNvPr id="1192" name="Graphic 1127">
              <a:extLst>
                <a:ext uri="{FF2B5EF4-FFF2-40B4-BE49-F238E27FC236}">
                  <a16:creationId xmlns:a16="http://schemas.microsoft.com/office/drawing/2014/main" id="{F012E61D-AED8-BA5D-3C75-6C20392FDB8B}"/>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5415411A-2E53-07C5-8511-BCA8B488C7BD}"/>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endParaRPr lang="en-ZA"/>
              </a:p>
            </p:txBody>
          </p:sp>
          <p:sp>
            <p:nvSpPr>
              <p:cNvPr id="1194" name="Freeform: Shape 1193">
                <a:extLst>
                  <a:ext uri="{FF2B5EF4-FFF2-40B4-BE49-F238E27FC236}">
                    <a16:creationId xmlns:a16="http://schemas.microsoft.com/office/drawing/2014/main" id="{9349705B-96B3-4054-800A-B6842F6E7867}"/>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endParaRPr lang="en-ZA"/>
              </a:p>
            </p:txBody>
          </p:sp>
          <p:sp>
            <p:nvSpPr>
              <p:cNvPr id="1195" name="Freeform: Shape 1194">
                <a:extLst>
                  <a:ext uri="{FF2B5EF4-FFF2-40B4-BE49-F238E27FC236}">
                    <a16:creationId xmlns:a16="http://schemas.microsoft.com/office/drawing/2014/main" id="{BEEC5C8A-BAD3-05C5-42D1-56006F9527A9}"/>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endParaRPr lang="en-ZA"/>
              </a:p>
            </p:txBody>
          </p:sp>
          <p:sp>
            <p:nvSpPr>
              <p:cNvPr id="1196" name="Freeform: Shape 1195">
                <a:extLst>
                  <a:ext uri="{FF2B5EF4-FFF2-40B4-BE49-F238E27FC236}">
                    <a16:creationId xmlns:a16="http://schemas.microsoft.com/office/drawing/2014/main" id="{D3BBEE4E-03BD-6282-3760-389BFA7F1864}"/>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endParaRPr lang="en-ZA"/>
              </a:p>
            </p:txBody>
          </p:sp>
          <p:sp>
            <p:nvSpPr>
              <p:cNvPr id="1197" name="Freeform: Shape 1196">
                <a:extLst>
                  <a:ext uri="{FF2B5EF4-FFF2-40B4-BE49-F238E27FC236}">
                    <a16:creationId xmlns:a16="http://schemas.microsoft.com/office/drawing/2014/main" id="{4E9D545E-40C8-6171-5161-41E1036534E6}"/>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endParaRPr lang="en-ZA"/>
              </a:p>
            </p:txBody>
          </p:sp>
          <p:sp>
            <p:nvSpPr>
              <p:cNvPr id="1198" name="Freeform: Shape 1197">
                <a:extLst>
                  <a:ext uri="{FF2B5EF4-FFF2-40B4-BE49-F238E27FC236}">
                    <a16:creationId xmlns:a16="http://schemas.microsoft.com/office/drawing/2014/main" id="{A3724729-72FE-4951-4235-02494C8607CB}"/>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endParaRPr lang="en-ZA"/>
              </a:p>
            </p:txBody>
          </p:sp>
          <p:sp>
            <p:nvSpPr>
              <p:cNvPr id="1199" name="Freeform: Shape 1198">
                <a:extLst>
                  <a:ext uri="{FF2B5EF4-FFF2-40B4-BE49-F238E27FC236}">
                    <a16:creationId xmlns:a16="http://schemas.microsoft.com/office/drawing/2014/main" id="{A3A0BA3A-5F40-CEFC-0A21-C2831FBF7409}"/>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endParaRPr lang="en-ZA"/>
              </a:p>
            </p:txBody>
          </p:sp>
          <p:sp>
            <p:nvSpPr>
              <p:cNvPr id="1200" name="Freeform: Shape 1199">
                <a:extLst>
                  <a:ext uri="{FF2B5EF4-FFF2-40B4-BE49-F238E27FC236}">
                    <a16:creationId xmlns:a16="http://schemas.microsoft.com/office/drawing/2014/main" id="{2E3FBF64-2EA0-4399-87E0-F1A0748EAA08}"/>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endParaRPr lang="en-ZA"/>
              </a:p>
            </p:txBody>
          </p:sp>
          <p:sp>
            <p:nvSpPr>
              <p:cNvPr id="1201" name="Freeform: Shape 1200">
                <a:extLst>
                  <a:ext uri="{FF2B5EF4-FFF2-40B4-BE49-F238E27FC236}">
                    <a16:creationId xmlns:a16="http://schemas.microsoft.com/office/drawing/2014/main" id="{BF730C65-C824-8E90-8749-1AD99E49895B}"/>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endParaRPr lang="en-ZA"/>
              </a:p>
            </p:txBody>
          </p:sp>
          <p:sp>
            <p:nvSpPr>
              <p:cNvPr id="1202" name="Freeform: Shape 1201">
                <a:extLst>
                  <a:ext uri="{FF2B5EF4-FFF2-40B4-BE49-F238E27FC236}">
                    <a16:creationId xmlns:a16="http://schemas.microsoft.com/office/drawing/2014/main" id="{F84B4F6D-B8D5-4618-7272-4B2286967325}"/>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endParaRPr lang="en-ZA"/>
              </a:p>
            </p:txBody>
          </p:sp>
          <p:sp>
            <p:nvSpPr>
              <p:cNvPr id="1203" name="Freeform: Shape 1202">
                <a:extLst>
                  <a:ext uri="{FF2B5EF4-FFF2-40B4-BE49-F238E27FC236}">
                    <a16:creationId xmlns:a16="http://schemas.microsoft.com/office/drawing/2014/main" id="{AF7E93B5-19E1-4180-F24C-772C66B5E9DB}"/>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endParaRPr lang="en-ZA"/>
              </a:p>
            </p:txBody>
          </p:sp>
          <p:sp>
            <p:nvSpPr>
              <p:cNvPr id="1204" name="Freeform: Shape 1203">
                <a:extLst>
                  <a:ext uri="{FF2B5EF4-FFF2-40B4-BE49-F238E27FC236}">
                    <a16:creationId xmlns:a16="http://schemas.microsoft.com/office/drawing/2014/main" id="{1E01CFD0-2D73-1228-8254-93738F8B694C}"/>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endParaRPr lang="en-ZA"/>
              </a:p>
            </p:txBody>
          </p:sp>
          <p:sp>
            <p:nvSpPr>
              <p:cNvPr id="1205" name="Freeform: Shape 1204">
                <a:extLst>
                  <a:ext uri="{FF2B5EF4-FFF2-40B4-BE49-F238E27FC236}">
                    <a16:creationId xmlns:a16="http://schemas.microsoft.com/office/drawing/2014/main" id="{EDAF43F9-0DD3-00E6-C313-CBA855C2465A}"/>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endParaRPr lang="en-ZA"/>
              </a:p>
            </p:txBody>
          </p:sp>
          <p:sp>
            <p:nvSpPr>
              <p:cNvPr id="1206" name="Freeform: Shape 1205">
                <a:extLst>
                  <a:ext uri="{FF2B5EF4-FFF2-40B4-BE49-F238E27FC236}">
                    <a16:creationId xmlns:a16="http://schemas.microsoft.com/office/drawing/2014/main" id="{FF04C605-A41E-EE78-9CE6-26D02994B647}"/>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endParaRPr lang="en-ZA"/>
              </a:p>
            </p:txBody>
          </p:sp>
          <p:sp>
            <p:nvSpPr>
              <p:cNvPr id="1207" name="Freeform: Shape 1206">
                <a:extLst>
                  <a:ext uri="{FF2B5EF4-FFF2-40B4-BE49-F238E27FC236}">
                    <a16:creationId xmlns:a16="http://schemas.microsoft.com/office/drawing/2014/main" id="{33CAED00-6EFA-AFBC-4654-F545431DA674}"/>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endParaRPr lang="en-ZA"/>
              </a:p>
            </p:txBody>
          </p:sp>
          <p:sp>
            <p:nvSpPr>
              <p:cNvPr id="1208" name="Freeform: Shape 1207">
                <a:extLst>
                  <a:ext uri="{FF2B5EF4-FFF2-40B4-BE49-F238E27FC236}">
                    <a16:creationId xmlns:a16="http://schemas.microsoft.com/office/drawing/2014/main" id="{810C156B-A1C2-44BF-92E8-75953FA938FC}"/>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endParaRPr lang="en-ZA"/>
              </a:p>
            </p:txBody>
          </p:sp>
          <p:sp>
            <p:nvSpPr>
              <p:cNvPr id="1209" name="Freeform: Shape 1208">
                <a:extLst>
                  <a:ext uri="{FF2B5EF4-FFF2-40B4-BE49-F238E27FC236}">
                    <a16:creationId xmlns:a16="http://schemas.microsoft.com/office/drawing/2014/main" id="{F29D555B-569E-B061-60BC-121EDD62213C}"/>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endParaRPr lang="en-ZA"/>
              </a:p>
            </p:txBody>
          </p:sp>
          <p:sp>
            <p:nvSpPr>
              <p:cNvPr id="1210" name="Freeform: Shape 1209">
                <a:extLst>
                  <a:ext uri="{FF2B5EF4-FFF2-40B4-BE49-F238E27FC236}">
                    <a16:creationId xmlns:a16="http://schemas.microsoft.com/office/drawing/2014/main" id="{9FBBC009-8CB3-4D00-BAEB-3CB57B06D9A5}"/>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endParaRPr lang="en-ZA"/>
              </a:p>
            </p:txBody>
          </p:sp>
        </p:grpSp>
        <p:sp>
          <p:nvSpPr>
            <p:cNvPr id="1211" name="Freeform: Shape 1210">
              <a:extLst>
                <a:ext uri="{FF2B5EF4-FFF2-40B4-BE49-F238E27FC236}">
                  <a16:creationId xmlns:a16="http://schemas.microsoft.com/office/drawing/2014/main" id="{C9154B2D-E9B6-A1A3-C9AE-20E41306C6E1}"/>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endParaRPr lang="en-ZA"/>
            </a:p>
          </p:txBody>
        </p:sp>
        <p:sp>
          <p:nvSpPr>
            <p:cNvPr id="1212" name="Freeform: Shape 1211">
              <a:extLst>
                <a:ext uri="{FF2B5EF4-FFF2-40B4-BE49-F238E27FC236}">
                  <a16:creationId xmlns:a16="http://schemas.microsoft.com/office/drawing/2014/main" id="{30237B6A-B15B-94CE-C23D-5CA499E294C8}"/>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endParaRPr lang="en-ZA"/>
            </a:p>
          </p:txBody>
        </p:sp>
        <p:sp>
          <p:nvSpPr>
            <p:cNvPr id="1213" name="Freeform: Shape 1212">
              <a:extLst>
                <a:ext uri="{FF2B5EF4-FFF2-40B4-BE49-F238E27FC236}">
                  <a16:creationId xmlns:a16="http://schemas.microsoft.com/office/drawing/2014/main" id="{D637AF36-F01C-CBA0-9A72-58D4EEA5FCD6}"/>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endParaRPr lang="en-ZA"/>
            </a:p>
          </p:txBody>
        </p:sp>
        <p:sp>
          <p:nvSpPr>
            <p:cNvPr id="1214" name="Freeform: Shape 1213">
              <a:extLst>
                <a:ext uri="{FF2B5EF4-FFF2-40B4-BE49-F238E27FC236}">
                  <a16:creationId xmlns:a16="http://schemas.microsoft.com/office/drawing/2014/main" id="{9D3EEC64-29CD-33C0-8544-3564413CC2BF}"/>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endParaRPr lang="en-ZA"/>
            </a:p>
          </p:txBody>
        </p:sp>
        <p:sp>
          <p:nvSpPr>
            <p:cNvPr id="1215" name="Freeform: Shape 1214">
              <a:extLst>
                <a:ext uri="{FF2B5EF4-FFF2-40B4-BE49-F238E27FC236}">
                  <a16:creationId xmlns:a16="http://schemas.microsoft.com/office/drawing/2014/main" id="{F29F5947-8B68-AB4F-D984-9862208522E7}"/>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endParaRPr lang="en-ZA"/>
            </a:p>
          </p:txBody>
        </p:sp>
        <p:sp>
          <p:nvSpPr>
            <p:cNvPr id="1216" name="Freeform: Shape 1215">
              <a:extLst>
                <a:ext uri="{FF2B5EF4-FFF2-40B4-BE49-F238E27FC236}">
                  <a16:creationId xmlns:a16="http://schemas.microsoft.com/office/drawing/2014/main" id="{2059CA4E-4C71-DB6C-617F-DFC199B415FD}"/>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endParaRPr lang="en-ZA"/>
            </a:p>
          </p:txBody>
        </p:sp>
        <p:sp>
          <p:nvSpPr>
            <p:cNvPr id="1217" name="Freeform: Shape 1216">
              <a:extLst>
                <a:ext uri="{FF2B5EF4-FFF2-40B4-BE49-F238E27FC236}">
                  <a16:creationId xmlns:a16="http://schemas.microsoft.com/office/drawing/2014/main" id="{1766551F-62F2-AB06-8A07-E1F89961482C}"/>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endParaRPr lang="en-ZA"/>
            </a:p>
          </p:txBody>
        </p:sp>
        <p:sp>
          <p:nvSpPr>
            <p:cNvPr id="1218" name="Freeform: Shape 1217">
              <a:extLst>
                <a:ext uri="{FF2B5EF4-FFF2-40B4-BE49-F238E27FC236}">
                  <a16:creationId xmlns:a16="http://schemas.microsoft.com/office/drawing/2014/main" id="{20BD917D-BEA3-DC62-D41E-1CD7D81450BE}"/>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endParaRPr lang="en-ZA"/>
            </a:p>
          </p:txBody>
        </p:sp>
        <p:sp>
          <p:nvSpPr>
            <p:cNvPr id="1219" name="Freeform: Shape 1218">
              <a:extLst>
                <a:ext uri="{FF2B5EF4-FFF2-40B4-BE49-F238E27FC236}">
                  <a16:creationId xmlns:a16="http://schemas.microsoft.com/office/drawing/2014/main" id="{FD01703E-4064-9FA4-6872-AD3388733867}"/>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endParaRPr lang="en-ZA"/>
            </a:p>
          </p:txBody>
        </p:sp>
        <p:sp>
          <p:nvSpPr>
            <p:cNvPr id="1220" name="Freeform: Shape 1219">
              <a:extLst>
                <a:ext uri="{FF2B5EF4-FFF2-40B4-BE49-F238E27FC236}">
                  <a16:creationId xmlns:a16="http://schemas.microsoft.com/office/drawing/2014/main" id="{3E98E648-3EA9-2306-1479-9FF18D654C3E}"/>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endParaRPr lang="en-ZA"/>
            </a:p>
          </p:txBody>
        </p:sp>
        <p:sp>
          <p:nvSpPr>
            <p:cNvPr id="1221" name="Freeform: Shape 1220">
              <a:extLst>
                <a:ext uri="{FF2B5EF4-FFF2-40B4-BE49-F238E27FC236}">
                  <a16:creationId xmlns:a16="http://schemas.microsoft.com/office/drawing/2014/main" id="{F58595C7-0365-E030-7E5E-DC4C88300DDF}"/>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endParaRPr lang="en-ZA"/>
            </a:p>
          </p:txBody>
        </p:sp>
        <p:sp>
          <p:nvSpPr>
            <p:cNvPr id="1222" name="Freeform: Shape 1221">
              <a:extLst>
                <a:ext uri="{FF2B5EF4-FFF2-40B4-BE49-F238E27FC236}">
                  <a16:creationId xmlns:a16="http://schemas.microsoft.com/office/drawing/2014/main" id="{1B680FF6-588C-2107-8326-1636892535FA}"/>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endParaRPr lang="en-ZA"/>
            </a:p>
          </p:txBody>
        </p:sp>
        <p:sp>
          <p:nvSpPr>
            <p:cNvPr id="1223" name="Freeform: Shape 1222">
              <a:extLst>
                <a:ext uri="{FF2B5EF4-FFF2-40B4-BE49-F238E27FC236}">
                  <a16:creationId xmlns:a16="http://schemas.microsoft.com/office/drawing/2014/main" id="{1D48179A-FBA7-2D3A-4B8F-965DA7040294}"/>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endParaRPr lang="en-ZA"/>
            </a:p>
          </p:txBody>
        </p:sp>
      </p:grpSp>
      <p:pic>
        <p:nvPicPr>
          <p:cNvPr id="268" name="Graphic 267">
            <a:extLst>
              <a:ext uri="{FF2B5EF4-FFF2-40B4-BE49-F238E27FC236}">
                <a16:creationId xmlns:a16="http://schemas.microsoft.com/office/drawing/2014/main" id="{68501290-3A4F-E7B4-D3FC-90398286763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29753" y="5832922"/>
            <a:ext cx="3706113" cy="581351"/>
          </a:xfrm>
          <a:prstGeom prst="rect">
            <a:avLst/>
          </a:prstGeom>
        </p:spPr>
      </p:pic>
      <p:sp>
        <p:nvSpPr>
          <p:cNvPr id="1230" name="TextBox 1229">
            <a:extLst>
              <a:ext uri="{FF2B5EF4-FFF2-40B4-BE49-F238E27FC236}">
                <a16:creationId xmlns:a16="http://schemas.microsoft.com/office/drawing/2014/main" id="{E5D90223-39B8-E15E-CAF2-F71FF4A8CA52}"/>
              </a:ext>
            </a:extLst>
          </p:cNvPr>
          <p:cNvSpPr txBox="1"/>
          <p:nvPr/>
        </p:nvSpPr>
        <p:spPr>
          <a:xfrm>
            <a:off x="5353931" y="168862"/>
            <a:ext cx="4592173" cy="830997"/>
          </a:xfrm>
          <a:prstGeom prst="rect">
            <a:avLst/>
          </a:prstGeom>
          <a:noFill/>
        </p:spPr>
        <p:txBody>
          <a:bodyPr wrap="square" rtlCol="0">
            <a:spAutoFit/>
          </a:bodyPr>
          <a:lstStyle/>
          <a:p>
            <a:pPr algn="ctr"/>
            <a:r>
              <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Oribi Gorge Adventure Experience</a:t>
            </a:r>
          </a:p>
          <a:p>
            <a:pPr algn="ctr"/>
            <a:endParaRPr lang="en-US" sz="2400" b="1" dirty="0">
              <a:solidFill>
                <a:schemeClr val="accent1"/>
              </a:solidFill>
              <a:highlight>
                <a:srgbClr val="0000FF"/>
              </a:highlight>
              <a:latin typeface="ADLaM Display" panose="02010000000000000000" pitchFamily="2" charset="0"/>
              <a:ea typeface="ADLaM Display" panose="02010000000000000000" pitchFamily="2" charset="0"/>
              <a:cs typeface="ADLaM Display" panose="02010000000000000000" pitchFamily="2" charset="0"/>
            </a:endParaRPr>
          </a:p>
        </p:txBody>
      </p:sp>
      <p:graphicFrame>
        <p:nvGraphicFramePr>
          <p:cNvPr id="1231" name="Table 1230">
            <a:extLst>
              <a:ext uri="{FF2B5EF4-FFF2-40B4-BE49-F238E27FC236}">
                <a16:creationId xmlns:a16="http://schemas.microsoft.com/office/drawing/2014/main" id="{7F0AE545-ADF5-5042-4C35-84ECE91EACA4}"/>
              </a:ext>
            </a:extLst>
          </p:cNvPr>
          <p:cNvGraphicFramePr>
            <a:graphicFrameLocks noGrp="1"/>
          </p:cNvGraphicFramePr>
          <p:nvPr>
            <p:extLst>
              <p:ext uri="{D42A27DB-BD31-4B8C-83A1-F6EECF244321}">
                <p14:modId xmlns:p14="http://schemas.microsoft.com/office/powerpoint/2010/main" val="3180151946"/>
              </p:ext>
            </p:extLst>
          </p:nvPr>
        </p:nvGraphicFramePr>
        <p:xfrm>
          <a:off x="5589494" y="584360"/>
          <a:ext cx="4923668" cy="395244"/>
        </p:xfrm>
        <a:graphic>
          <a:graphicData uri="http://schemas.openxmlformats.org/drawingml/2006/table">
            <a:tbl>
              <a:tblPr>
                <a:tableStyleId>{5C22544A-7EE6-4342-B048-85BDC9FD1C3A}</a:tableStyleId>
              </a:tblPr>
              <a:tblGrid>
                <a:gridCol w="4923668">
                  <a:extLst>
                    <a:ext uri="{9D8B030D-6E8A-4147-A177-3AD203B41FA5}">
                      <a16:colId xmlns:a16="http://schemas.microsoft.com/office/drawing/2014/main" val="1531855021"/>
                    </a:ext>
                  </a:extLst>
                </a:gridCol>
              </a:tblGrid>
              <a:tr h="395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8976C97F-4042-5726-7B31-E2FB29C751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20163" y="6557216"/>
            <a:ext cx="3692999" cy="173788"/>
          </a:xfrm>
          <a:prstGeom prst="rect">
            <a:avLst/>
          </a:prstGeom>
        </p:spPr>
      </p:pic>
      <p:pic>
        <p:nvPicPr>
          <p:cNvPr id="1235" name="Graphic 1234">
            <a:extLst>
              <a:ext uri="{FF2B5EF4-FFF2-40B4-BE49-F238E27FC236}">
                <a16:creationId xmlns:a16="http://schemas.microsoft.com/office/drawing/2014/main" id="{1CDB401E-AD12-41EC-FB19-36B9B146FC4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754518" y="6524008"/>
            <a:ext cx="1669951" cy="333991"/>
          </a:xfrm>
          <a:prstGeom prst="rect">
            <a:avLst/>
          </a:prstGeom>
        </p:spPr>
      </p:pic>
      <p:graphicFrame>
        <p:nvGraphicFramePr>
          <p:cNvPr id="7" name="Table 7">
            <a:extLst>
              <a:ext uri="{FF2B5EF4-FFF2-40B4-BE49-F238E27FC236}">
                <a16:creationId xmlns:a16="http://schemas.microsoft.com/office/drawing/2014/main" id="{EE1CFD8A-B841-D52A-70FB-BE8E00685A13}"/>
              </a:ext>
            </a:extLst>
          </p:cNvPr>
          <p:cNvGraphicFramePr>
            <a:graphicFrameLocks noGrp="1"/>
          </p:cNvGraphicFramePr>
          <p:nvPr>
            <p:extLst>
              <p:ext uri="{D42A27DB-BD31-4B8C-83A1-F6EECF244321}">
                <p14:modId xmlns:p14="http://schemas.microsoft.com/office/powerpoint/2010/main" val="3841776061"/>
              </p:ext>
            </p:extLst>
          </p:nvPr>
        </p:nvGraphicFramePr>
        <p:xfrm>
          <a:off x="2566785" y="1136745"/>
          <a:ext cx="8499430" cy="4428517"/>
        </p:xfrm>
        <a:graphic>
          <a:graphicData uri="http://schemas.openxmlformats.org/drawingml/2006/table">
            <a:tbl>
              <a:tblPr firstRow="1" bandRow="1">
                <a:tableStyleId>{7DF18680-E054-41AD-8BC1-D1AEF772440D}</a:tableStyleId>
              </a:tblPr>
              <a:tblGrid>
                <a:gridCol w="1590700">
                  <a:extLst>
                    <a:ext uri="{9D8B030D-6E8A-4147-A177-3AD203B41FA5}">
                      <a16:colId xmlns:a16="http://schemas.microsoft.com/office/drawing/2014/main" val="3824403482"/>
                    </a:ext>
                  </a:extLst>
                </a:gridCol>
                <a:gridCol w="4884297">
                  <a:extLst>
                    <a:ext uri="{9D8B030D-6E8A-4147-A177-3AD203B41FA5}">
                      <a16:colId xmlns:a16="http://schemas.microsoft.com/office/drawing/2014/main" val="4234831438"/>
                    </a:ext>
                  </a:extLst>
                </a:gridCol>
                <a:gridCol w="2024433">
                  <a:extLst>
                    <a:ext uri="{9D8B030D-6E8A-4147-A177-3AD203B41FA5}">
                      <a16:colId xmlns:a16="http://schemas.microsoft.com/office/drawing/2014/main" val="3423308352"/>
                    </a:ext>
                  </a:extLst>
                </a:gridCol>
              </a:tblGrid>
              <a:tr h="278837">
                <a:tc gridSpan="3">
                  <a:txBody>
                    <a:bodyPr/>
                    <a:lstStyle/>
                    <a:p>
                      <a:pPr algn="ctr"/>
                      <a:endParaRPr lang="en-ZA" sz="1200" dirty="0">
                        <a:solidFill>
                          <a:schemeClr val="lt1">
                            <a:alpha val="50000"/>
                          </a:schemeClr>
                        </a:solidFill>
                        <a:latin typeface="+mn-lt"/>
                      </a:endParaRPr>
                    </a:p>
                  </a:txBody>
                  <a:tcPr marL="45720" marR="45720" anchor="ctr">
                    <a:solidFill>
                      <a:srgbClr val="00B0F0"/>
                    </a:solidFill>
                  </a:tcPr>
                </a:tc>
                <a:tc hMerge="1">
                  <a:txBody>
                    <a:bodyPr/>
                    <a:lstStyle/>
                    <a:p>
                      <a:endParaRPr lang="en-ZA" sz="1400" dirty="0"/>
                    </a:p>
                  </a:txBody>
                  <a:tcPr marL="45720" marR="45720" anchor="ctr"/>
                </a:tc>
                <a:tc hMerge="1">
                  <a:txBody>
                    <a:bodyPr/>
                    <a:lstStyle/>
                    <a:p>
                      <a:endParaRPr lang="en-ZA" sz="1400" dirty="0"/>
                    </a:p>
                  </a:txBody>
                  <a:tcPr marL="45720" marR="45720" anchor="ctr"/>
                </a:tc>
                <a:extLst>
                  <a:ext uri="{0D108BD9-81ED-4DB2-BD59-A6C34878D82A}">
                    <a16:rowId xmlns:a16="http://schemas.microsoft.com/office/drawing/2014/main" val="1332792989"/>
                  </a:ext>
                </a:extLst>
              </a:tr>
              <a:tr h="184471">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a:t>
                      </a: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CTIVITY</a:t>
                      </a:r>
                      <a:endParaRPr lang="en-ZA"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232960"/>
                    </a:solidFill>
                  </a:tcPr>
                </a:tc>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EXPERIENCE / UNIQUE OFFERINGS</a:t>
                      </a: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CONTACT DETAILS</a:t>
                      </a:r>
                    </a:p>
                  </a:txBody>
                  <a:tcPr marL="68580" marR="68580" marT="0" marB="0" anchor="ctr">
                    <a:solidFill>
                      <a:srgbClr val="232960"/>
                    </a:solidFill>
                  </a:tcPr>
                </a:tc>
                <a:extLst>
                  <a:ext uri="{0D108BD9-81ED-4DB2-BD59-A6C34878D82A}">
                    <a16:rowId xmlns:a16="http://schemas.microsoft.com/office/drawing/2014/main" val="89009628"/>
                  </a:ext>
                </a:extLst>
              </a:tr>
              <a:tr h="1334718">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Oribi Gorge</a:t>
                      </a:r>
                    </a:p>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Lake Eland Game Reserve</a:t>
                      </a: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 place of peace and tranquility. Covering an impressive 2500 hectares with diverse ecosystems of bushveld, grassland, coastal forest, wetland, and wild game, this natural landscape offers a place of peace and tranquility.</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Zipline &amp; Extreme Zipline</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Self Guided Game Drive &amp; Guided Game Drive</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Suspension Bridge &amp; View Sites</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Horse Riding </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Scooter Tour</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x4 Track</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Paint Ball</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Mountain Biking, Fishing &amp; Walking</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Spa</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Restaurant</a:t>
                      </a:r>
                    </a:p>
                  </a:txBody>
                  <a:tcPr marL="45720" marR="45720" anchor="ctr"/>
                </a:tc>
                <a:tc>
                  <a:txBody>
                    <a:bodyPr/>
                    <a:lstStyle/>
                    <a:p>
                      <a:pPr algn="ct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039 682 0395</a:t>
                      </a:r>
                    </a:p>
                    <a:p>
                      <a:pPr algn="ct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reservations@lakeeland.co.za</a:t>
                      </a: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972365730"/>
                  </a:ext>
                </a:extLst>
              </a:tr>
              <a:tr h="278837">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75421385"/>
                  </a:ext>
                </a:extLst>
              </a:tr>
              <a:tr h="1152266">
                <a:tc>
                  <a:txBody>
                    <a:bodyPr/>
                    <a:lstStyle/>
                    <a:p>
                      <a:pPr algn="ctr"/>
                      <a:r>
                        <a:rPr lang="en-US"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The Gorge Private Game Reserve and Spa</a:t>
                      </a: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This exclusive reserve combines luxury accommodation, wildlife encounters, and tranquil spa experiences, providing a secluded escape for couples seeking privacy and indulgence.</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039 687 4000</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info@thegorge.co.za</a:t>
                      </a:r>
                    </a:p>
                  </a:txBody>
                  <a:tcPr marL="45720" marR="45720" anchor="ctr"/>
                </a:tc>
                <a:extLst>
                  <a:ext uri="{0D108BD9-81ED-4DB2-BD59-A6C34878D82A}">
                    <a16:rowId xmlns:a16="http://schemas.microsoft.com/office/drawing/2014/main" val="3678519859"/>
                  </a:ext>
                </a:extLst>
              </a:tr>
              <a:tr h="263346">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3971247"/>
                  </a:ext>
                </a:extLst>
              </a:tr>
            </a:tbl>
          </a:graphicData>
        </a:graphic>
      </p:graphicFrame>
      <p:sp>
        <p:nvSpPr>
          <p:cNvPr id="297" name="TextBox 296">
            <a:extLst>
              <a:ext uri="{FF2B5EF4-FFF2-40B4-BE49-F238E27FC236}">
                <a16:creationId xmlns:a16="http://schemas.microsoft.com/office/drawing/2014/main" id="{98041A17-4D9B-F9CF-C78E-20DF2F59E262}"/>
              </a:ext>
            </a:extLst>
          </p:cNvPr>
          <p:cNvSpPr txBox="1"/>
          <p:nvPr/>
        </p:nvSpPr>
        <p:spPr>
          <a:xfrm>
            <a:off x="11687202" y="317371"/>
            <a:ext cx="504799" cy="461665"/>
          </a:xfrm>
          <a:prstGeom prst="rect">
            <a:avLst/>
          </a:prstGeom>
          <a:noFill/>
        </p:spPr>
        <p:txBody>
          <a:bodyPr wrap="square">
            <a:spAutoFit/>
          </a:bodyPr>
          <a:lstStyle/>
          <a:p>
            <a:pPr algn="ctr"/>
            <a:endParaRPr lang="en-ZA" sz="1200" b="1" dirty="0">
              <a:solidFill>
                <a:schemeClr val="bg1"/>
              </a:solidFill>
            </a:endParaRPr>
          </a:p>
          <a:p>
            <a:pPr algn="ctr"/>
            <a:r>
              <a:rPr lang="en-ZA" sz="1200" b="1" dirty="0">
                <a:solidFill>
                  <a:schemeClr val="bg1"/>
                </a:solidFill>
              </a:rPr>
              <a:t>DAY</a:t>
            </a:r>
          </a:p>
        </p:txBody>
      </p:sp>
      <p:sp>
        <p:nvSpPr>
          <p:cNvPr id="98" name="Freeform: Shape 97">
            <a:extLst>
              <a:ext uri="{FF2B5EF4-FFF2-40B4-BE49-F238E27FC236}">
                <a16:creationId xmlns:a16="http://schemas.microsoft.com/office/drawing/2014/main" id="{76CA434D-C6D7-9E5D-16AE-F9E5CA061699}"/>
              </a:ext>
            </a:extLst>
          </p:cNvPr>
          <p:cNvSpPr/>
          <p:nvPr/>
        </p:nvSpPr>
        <p:spPr>
          <a:xfrm>
            <a:off x="11116163" y="31869"/>
            <a:ext cx="995626" cy="5601826"/>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15000"/>
            </a:schemeClr>
          </a:solidFill>
          <a:ln w="14595" cap="flat">
            <a:noFill/>
            <a:prstDash val="solid"/>
            <a:miter/>
          </a:ln>
        </p:spPr>
        <p:txBody>
          <a:bodyPr rtlCol="0" anchor="ctr"/>
          <a:lstStyle/>
          <a:p>
            <a:endParaRPr lang="en-ZA" dirty="0"/>
          </a:p>
        </p:txBody>
      </p:sp>
      <p:pic>
        <p:nvPicPr>
          <p:cNvPr id="1237" name="Graphic 1236">
            <a:extLst>
              <a:ext uri="{FF2B5EF4-FFF2-40B4-BE49-F238E27FC236}">
                <a16:creationId xmlns:a16="http://schemas.microsoft.com/office/drawing/2014/main" id="{D4071A53-2D42-EF7D-CD8A-07705AC79BD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9810" y="381633"/>
            <a:ext cx="819151" cy="828675"/>
          </a:xfrm>
          <a:prstGeom prst="rect">
            <a:avLst/>
          </a:prstGeom>
        </p:spPr>
      </p:pic>
      <p:pic>
        <p:nvPicPr>
          <p:cNvPr id="6" name="Picture 5">
            <a:extLst>
              <a:ext uri="{FF2B5EF4-FFF2-40B4-BE49-F238E27FC236}">
                <a16:creationId xmlns:a16="http://schemas.microsoft.com/office/drawing/2014/main" id="{84EA7FB9-AA25-4D66-008C-AD15EC387FF9}"/>
              </a:ext>
            </a:extLst>
          </p:cNvPr>
          <p:cNvPicPr>
            <a:picLocks noChangeAspect="1"/>
          </p:cNvPicPr>
          <p:nvPr/>
        </p:nvPicPr>
        <p:blipFill>
          <a:blip r:embed="rId7">
            <a:extLst>
              <a:ext uri="{28A0092B-C50C-407E-A947-70E740481C1C}">
                <a14:useLocalDpi xmlns:a14="http://schemas.microsoft.com/office/drawing/2010/main" val="0"/>
              </a:ext>
            </a:extLst>
          </a:blip>
          <a:srcRect l="44748" t="-389" r="34770" b="4326"/>
          <a:stretch>
            <a:fillRect/>
          </a:stretch>
        </p:blipFill>
        <p:spPr>
          <a:xfrm>
            <a:off x="0" y="-36564"/>
            <a:ext cx="2604426" cy="5601826"/>
          </a:xfrm>
          <a:prstGeom prst="rect">
            <a:avLst/>
          </a:prstGeom>
        </p:spPr>
      </p:pic>
    </p:spTree>
    <p:extLst>
      <p:ext uri="{BB962C8B-B14F-4D97-AF65-F5344CB8AC3E}">
        <p14:creationId xmlns:p14="http://schemas.microsoft.com/office/powerpoint/2010/main" val="1578078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9BCA6-C358-6EED-C174-D4422BDB0F65}"/>
            </a:ext>
          </a:extLst>
        </p:cNvPr>
        <p:cNvGrpSpPr/>
        <p:nvPr/>
      </p:nvGrpSpPr>
      <p:grpSpPr>
        <a:xfrm>
          <a:off x="0" y="0"/>
          <a:ext cx="0" cy="0"/>
          <a:chOff x="0" y="0"/>
          <a:chExt cx="0" cy="0"/>
        </a:xfrm>
      </p:grpSpPr>
      <p:sp>
        <p:nvSpPr>
          <p:cNvPr id="286" name="Freeform: Shape 285">
            <a:extLst>
              <a:ext uri="{FF2B5EF4-FFF2-40B4-BE49-F238E27FC236}">
                <a16:creationId xmlns:a16="http://schemas.microsoft.com/office/drawing/2014/main" id="{09A16C3C-6088-72C6-D123-5DE76C7EE371}"/>
              </a:ext>
            </a:extLst>
          </p:cNvPr>
          <p:cNvSpPr/>
          <p:nvPr/>
        </p:nvSpPr>
        <p:spPr>
          <a:xfrm>
            <a:off x="3569" y="5642718"/>
            <a:ext cx="12184865" cy="122404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gradFill>
            <a:gsLst>
              <a:gs pos="0">
                <a:schemeClr val="accent1">
                  <a:lumMod val="5000"/>
                  <a:lumOff val="95000"/>
                  <a:alpha val="48000"/>
                </a:schemeClr>
              </a:gs>
              <a:gs pos="100000">
                <a:srgbClr val="232960"/>
              </a:gs>
            </a:gsLst>
            <a:lin ang="5400000" scaled="1"/>
          </a:gra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Shape 1129">
            <a:extLst>
              <a:ext uri="{FF2B5EF4-FFF2-40B4-BE49-F238E27FC236}">
                <a16:creationId xmlns:a16="http://schemas.microsoft.com/office/drawing/2014/main" id="{49B3CC99-D206-58DA-77F5-490B9B37FB10}"/>
              </a:ext>
            </a:extLst>
          </p:cNvPr>
          <p:cNvSpPr/>
          <p:nvPr/>
        </p:nvSpPr>
        <p:spPr>
          <a:xfrm>
            <a:off x="-1422266" y="6455928"/>
            <a:ext cx="12184865" cy="48768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BDEB051E-B767-DCD1-F645-8816F158ED12}"/>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E5CE371D-2018-8367-D826-9E59953C7C1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649206" y="31869"/>
            <a:ext cx="2586945" cy="1069041"/>
          </a:xfrm>
          <a:prstGeom prst="rect">
            <a:avLst/>
          </a:prstGeom>
        </p:spPr>
      </p:pic>
      <p:grpSp>
        <p:nvGrpSpPr>
          <p:cNvPr id="1228" name="Group 1227">
            <a:extLst>
              <a:ext uri="{FF2B5EF4-FFF2-40B4-BE49-F238E27FC236}">
                <a16:creationId xmlns:a16="http://schemas.microsoft.com/office/drawing/2014/main" id="{F6CD88F7-6607-60F6-64BE-88E1E05BC6E1}"/>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850E6554-5DA0-5ED1-F328-6C34F3E0625E}"/>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Shape 1184">
              <a:extLst>
                <a:ext uri="{FF2B5EF4-FFF2-40B4-BE49-F238E27FC236}">
                  <a16:creationId xmlns:a16="http://schemas.microsoft.com/office/drawing/2014/main" id="{24E8983B-9E8B-D49E-DDD4-DAD8CEE7C42E}"/>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Shape 1185">
              <a:extLst>
                <a:ext uri="{FF2B5EF4-FFF2-40B4-BE49-F238E27FC236}">
                  <a16:creationId xmlns:a16="http://schemas.microsoft.com/office/drawing/2014/main" id="{FBFB5F3E-0411-7256-B155-FDE0D04A4210}"/>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Shape 1186">
              <a:extLst>
                <a:ext uri="{FF2B5EF4-FFF2-40B4-BE49-F238E27FC236}">
                  <a16:creationId xmlns:a16="http://schemas.microsoft.com/office/drawing/2014/main" id="{E0066BB2-47CF-A105-DF35-69A88C2906D8}"/>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Freeform: Shape 1187">
              <a:extLst>
                <a:ext uri="{FF2B5EF4-FFF2-40B4-BE49-F238E27FC236}">
                  <a16:creationId xmlns:a16="http://schemas.microsoft.com/office/drawing/2014/main" id="{6CD6A820-AF5B-DFE9-19F5-5B057030CCD7}"/>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Shape 1188">
              <a:extLst>
                <a:ext uri="{FF2B5EF4-FFF2-40B4-BE49-F238E27FC236}">
                  <a16:creationId xmlns:a16="http://schemas.microsoft.com/office/drawing/2014/main" id="{C0978F0B-4C17-8545-1E13-767C2649A87C}"/>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Shape 1189">
              <a:extLst>
                <a:ext uri="{FF2B5EF4-FFF2-40B4-BE49-F238E27FC236}">
                  <a16:creationId xmlns:a16="http://schemas.microsoft.com/office/drawing/2014/main" id="{4568766B-9BB0-C47E-7CE8-BC4B6894BA80}"/>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Shape 1190">
              <a:extLst>
                <a:ext uri="{FF2B5EF4-FFF2-40B4-BE49-F238E27FC236}">
                  <a16:creationId xmlns:a16="http://schemas.microsoft.com/office/drawing/2014/main" id="{12DA8B8C-4B5A-293E-663D-89CE2A32AF7C}"/>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92" name="Graphic 1127">
              <a:extLst>
                <a:ext uri="{FF2B5EF4-FFF2-40B4-BE49-F238E27FC236}">
                  <a16:creationId xmlns:a16="http://schemas.microsoft.com/office/drawing/2014/main" id="{A1A8F339-416D-CCD3-67EE-9DD6DDF67281}"/>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03DB1151-9B9F-45EC-DC54-9FD5DA46AE02}"/>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Shape 1193">
                <a:extLst>
                  <a:ext uri="{FF2B5EF4-FFF2-40B4-BE49-F238E27FC236}">
                    <a16:creationId xmlns:a16="http://schemas.microsoft.com/office/drawing/2014/main" id="{78EDD740-421C-1991-8CE6-4087FE2179B8}"/>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Shape 1194">
                <a:extLst>
                  <a:ext uri="{FF2B5EF4-FFF2-40B4-BE49-F238E27FC236}">
                    <a16:creationId xmlns:a16="http://schemas.microsoft.com/office/drawing/2014/main" id="{3BB57F56-07DA-F887-08BD-BFF60EE36D08}"/>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Shape 1195">
                <a:extLst>
                  <a:ext uri="{FF2B5EF4-FFF2-40B4-BE49-F238E27FC236}">
                    <a16:creationId xmlns:a16="http://schemas.microsoft.com/office/drawing/2014/main" id="{CF9E52F6-E7E5-A80E-FF1F-6051E4A4470A}"/>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Shape 1196">
                <a:extLst>
                  <a:ext uri="{FF2B5EF4-FFF2-40B4-BE49-F238E27FC236}">
                    <a16:creationId xmlns:a16="http://schemas.microsoft.com/office/drawing/2014/main" id="{B3AFDE4A-C01A-0045-F77B-59488092A5CE}"/>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Shape 1197">
                <a:extLst>
                  <a:ext uri="{FF2B5EF4-FFF2-40B4-BE49-F238E27FC236}">
                    <a16:creationId xmlns:a16="http://schemas.microsoft.com/office/drawing/2014/main" id="{8857701E-3516-7E9C-B196-FD68657354CE}"/>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Shape 1198">
                <a:extLst>
                  <a:ext uri="{FF2B5EF4-FFF2-40B4-BE49-F238E27FC236}">
                    <a16:creationId xmlns:a16="http://schemas.microsoft.com/office/drawing/2014/main" id="{7AC5804F-3EA2-E69B-E693-46E2D2E6731F}"/>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Shape 1199">
                <a:extLst>
                  <a:ext uri="{FF2B5EF4-FFF2-40B4-BE49-F238E27FC236}">
                    <a16:creationId xmlns:a16="http://schemas.microsoft.com/office/drawing/2014/main" id="{3C1183C7-754B-2967-A217-D997F81899A2}"/>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Shape 1200">
                <a:extLst>
                  <a:ext uri="{FF2B5EF4-FFF2-40B4-BE49-F238E27FC236}">
                    <a16:creationId xmlns:a16="http://schemas.microsoft.com/office/drawing/2014/main" id="{56B7A271-8577-7605-F54C-9916F56D23A3}"/>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Shape 1201">
                <a:extLst>
                  <a:ext uri="{FF2B5EF4-FFF2-40B4-BE49-F238E27FC236}">
                    <a16:creationId xmlns:a16="http://schemas.microsoft.com/office/drawing/2014/main" id="{24E651A8-0CAC-EA80-56B1-49054D4F83BA}"/>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Shape 1202">
                <a:extLst>
                  <a:ext uri="{FF2B5EF4-FFF2-40B4-BE49-F238E27FC236}">
                    <a16:creationId xmlns:a16="http://schemas.microsoft.com/office/drawing/2014/main" id="{2B7D04BF-C4B4-E8FC-7FFC-66A42517040A}"/>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Shape 1203">
                <a:extLst>
                  <a:ext uri="{FF2B5EF4-FFF2-40B4-BE49-F238E27FC236}">
                    <a16:creationId xmlns:a16="http://schemas.microsoft.com/office/drawing/2014/main" id="{A7C68697-6007-553D-6CDD-E2B00FDD7974}"/>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Shape 1204">
                <a:extLst>
                  <a:ext uri="{FF2B5EF4-FFF2-40B4-BE49-F238E27FC236}">
                    <a16:creationId xmlns:a16="http://schemas.microsoft.com/office/drawing/2014/main" id="{1D8113F6-9B4F-E5CC-0614-593AF4622C11}"/>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Shape 1205">
                <a:extLst>
                  <a:ext uri="{FF2B5EF4-FFF2-40B4-BE49-F238E27FC236}">
                    <a16:creationId xmlns:a16="http://schemas.microsoft.com/office/drawing/2014/main" id="{F7AB84ED-A0BD-F3F6-2154-D90B6D12F444}"/>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Shape 1206">
                <a:extLst>
                  <a:ext uri="{FF2B5EF4-FFF2-40B4-BE49-F238E27FC236}">
                    <a16:creationId xmlns:a16="http://schemas.microsoft.com/office/drawing/2014/main" id="{C60782BA-7117-CBA0-B86B-6E1B1726C5E2}"/>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Shape 1207">
                <a:extLst>
                  <a:ext uri="{FF2B5EF4-FFF2-40B4-BE49-F238E27FC236}">
                    <a16:creationId xmlns:a16="http://schemas.microsoft.com/office/drawing/2014/main" id="{D5DA3FCC-1AFC-CA55-0EFD-233822934254}"/>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Shape 1208">
                <a:extLst>
                  <a:ext uri="{FF2B5EF4-FFF2-40B4-BE49-F238E27FC236}">
                    <a16:creationId xmlns:a16="http://schemas.microsoft.com/office/drawing/2014/main" id="{F83285D0-AE56-204B-8642-363BB479E0A5}"/>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Shape 1209">
                <a:extLst>
                  <a:ext uri="{FF2B5EF4-FFF2-40B4-BE49-F238E27FC236}">
                    <a16:creationId xmlns:a16="http://schemas.microsoft.com/office/drawing/2014/main" id="{3BE323EA-E65F-4DFE-DF9F-46CC3BEFDDE1}"/>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211" name="Freeform: Shape 1210">
              <a:extLst>
                <a:ext uri="{FF2B5EF4-FFF2-40B4-BE49-F238E27FC236}">
                  <a16:creationId xmlns:a16="http://schemas.microsoft.com/office/drawing/2014/main" id="{9612AA9E-D336-DEDC-BF66-A80471D458F7}"/>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Shape 1211">
              <a:extLst>
                <a:ext uri="{FF2B5EF4-FFF2-40B4-BE49-F238E27FC236}">
                  <a16:creationId xmlns:a16="http://schemas.microsoft.com/office/drawing/2014/main" id="{66244FB4-04C4-D568-14D7-53472BFBFC82}"/>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Freeform: Shape 1212">
              <a:extLst>
                <a:ext uri="{FF2B5EF4-FFF2-40B4-BE49-F238E27FC236}">
                  <a16:creationId xmlns:a16="http://schemas.microsoft.com/office/drawing/2014/main" id="{31B7874E-DCD5-A062-172E-D76CA7856A11}"/>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Shape 1213">
              <a:extLst>
                <a:ext uri="{FF2B5EF4-FFF2-40B4-BE49-F238E27FC236}">
                  <a16:creationId xmlns:a16="http://schemas.microsoft.com/office/drawing/2014/main" id="{04D1CA99-17FB-0874-10FC-7BA4B588A4EB}"/>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Shape 1214">
              <a:extLst>
                <a:ext uri="{FF2B5EF4-FFF2-40B4-BE49-F238E27FC236}">
                  <a16:creationId xmlns:a16="http://schemas.microsoft.com/office/drawing/2014/main" id="{BF37D5F2-C6F9-69D1-5590-0D69EFC8D4A5}"/>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Shape 1215">
              <a:extLst>
                <a:ext uri="{FF2B5EF4-FFF2-40B4-BE49-F238E27FC236}">
                  <a16:creationId xmlns:a16="http://schemas.microsoft.com/office/drawing/2014/main" id="{8CE5A527-D7E4-FC4E-59CE-1E6854DA273C}"/>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Shape 1216">
              <a:extLst>
                <a:ext uri="{FF2B5EF4-FFF2-40B4-BE49-F238E27FC236}">
                  <a16:creationId xmlns:a16="http://schemas.microsoft.com/office/drawing/2014/main" id="{CDC9884D-B38D-7D8D-B894-B654707EFA37}"/>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Shape 1217">
              <a:extLst>
                <a:ext uri="{FF2B5EF4-FFF2-40B4-BE49-F238E27FC236}">
                  <a16:creationId xmlns:a16="http://schemas.microsoft.com/office/drawing/2014/main" id="{A885217F-D080-CBD0-FA2E-F801E8A399F6}"/>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Shape 1218">
              <a:extLst>
                <a:ext uri="{FF2B5EF4-FFF2-40B4-BE49-F238E27FC236}">
                  <a16:creationId xmlns:a16="http://schemas.microsoft.com/office/drawing/2014/main" id="{279CAC99-4C3A-4412-7940-14A7A1248BCC}"/>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Shape 1219">
              <a:extLst>
                <a:ext uri="{FF2B5EF4-FFF2-40B4-BE49-F238E27FC236}">
                  <a16:creationId xmlns:a16="http://schemas.microsoft.com/office/drawing/2014/main" id="{A0CD05F9-A498-CA55-7A51-EC3CA7842D11}"/>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Shape 1220">
              <a:extLst>
                <a:ext uri="{FF2B5EF4-FFF2-40B4-BE49-F238E27FC236}">
                  <a16:creationId xmlns:a16="http://schemas.microsoft.com/office/drawing/2014/main" id="{5AC27E8F-D091-74C9-5A20-FC9C0B9FAC7C}"/>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Shape 1221">
              <a:extLst>
                <a:ext uri="{FF2B5EF4-FFF2-40B4-BE49-F238E27FC236}">
                  <a16:creationId xmlns:a16="http://schemas.microsoft.com/office/drawing/2014/main" id="{CBE4A91F-2F87-CF51-A197-B65DBBEB4112}"/>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Shape 1222">
              <a:extLst>
                <a:ext uri="{FF2B5EF4-FFF2-40B4-BE49-F238E27FC236}">
                  <a16:creationId xmlns:a16="http://schemas.microsoft.com/office/drawing/2014/main" id="{75115340-8732-9737-D21A-99897D445F6F}"/>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268" name="Graphic 267">
            <a:extLst>
              <a:ext uri="{FF2B5EF4-FFF2-40B4-BE49-F238E27FC236}">
                <a16:creationId xmlns:a16="http://schemas.microsoft.com/office/drawing/2014/main" id="{9EE54D00-177C-56E2-D7C1-45E1BF4F749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29753" y="5832922"/>
            <a:ext cx="3706113" cy="581351"/>
          </a:xfrm>
          <a:prstGeom prst="rect">
            <a:avLst/>
          </a:prstGeom>
        </p:spPr>
      </p:pic>
      <p:sp>
        <p:nvSpPr>
          <p:cNvPr id="1230" name="TextBox 1229">
            <a:extLst>
              <a:ext uri="{FF2B5EF4-FFF2-40B4-BE49-F238E27FC236}">
                <a16:creationId xmlns:a16="http://schemas.microsoft.com/office/drawing/2014/main" id="{747666A5-EFCE-EA16-D4BE-84DFCB3381F3}"/>
              </a:ext>
            </a:extLst>
          </p:cNvPr>
          <p:cNvSpPr txBox="1"/>
          <p:nvPr/>
        </p:nvSpPr>
        <p:spPr>
          <a:xfrm>
            <a:off x="5353932" y="168862"/>
            <a:ext cx="46563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Calibri" panose="020F0502020204030204" pitchFamily="34" charset="0"/>
              </a:rPr>
              <a:t>Oribi Gorge Adventure Experience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solidFill>
              <a:effectLst/>
              <a:highlight>
                <a:srgbClr val="0000FF"/>
              </a:highlight>
              <a:uLnTx/>
              <a:uFillTx/>
              <a:latin typeface="ADLaM Display" panose="02010000000000000000" pitchFamily="2" charset="0"/>
              <a:ea typeface="ADLaM Display" panose="02010000000000000000" pitchFamily="2" charset="0"/>
              <a:cs typeface="ADLaM Display" panose="02010000000000000000" pitchFamily="2" charset="0"/>
            </a:endParaRPr>
          </a:p>
        </p:txBody>
      </p:sp>
      <p:graphicFrame>
        <p:nvGraphicFramePr>
          <p:cNvPr id="1231" name="Table 1230">
            <a:extLst>
              <a:ext uri="{FF2B5EF4-FFF2-40B4-BE49-F238E27FC236}">
                <a16:creationId xmlns:a16="http://schemas.microsoft.com/office/drawing/2014/main" id="{9F667EDC-26EE-1D59-7B4B-CDC4A38CBAE7}"/>
              </a:ext>
            </a:extLst>
          </p:cNvPr>
          <p:cNvGraphicFramePr>
            <a:graphicFrameLocks noGrp="1"/>
          </p:cNvGraphicFramePr>
          <p:nvPr/>
        </p:nvGraphicFramePr>
        <p:xfrm>
          <a:off x="5589494" y="584360"/>
          <a:ext cx="4923668" cy="395244"/>
        </p:xfrm>
        <a:graphic>
          <a:graphicData uri="http://schemas.openxmlformats.org/drawingml/2006/table">
            <a:tbl>
              <a:tblPr>
                <a:tableStyleId>{5C22544A-7EE6-4342-B048-85BDC9FD1C3A}</a:tableStyleId>
              </a:tblPr>
              <a:tblGrid>
                <a:gridCol w="4923668">
                  <a:extLst>
                    <a:ext uri="{9D8B030D-6E8A-4147-A177-3AD203B41FA5}">
                      <a16:colId xmlns:a16="http://schemas.microsoft.com/office/drawing/2014/main" val="1531855021"/>
                    </a:ext>
                  </a:extLst>
                </a:gridCol>
              </a:tblGrid>
              <a:tr h="395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16662D59-FC3B-B44B-954A-4CA802D8506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20163" y="6557216"/>
            <a:ext cx="3692999" cy="173788"/>
          </a:xfrm>
          <a:prstGeom prst="rect">
            <a:avLst/>
          </a:prstGeom>
        </p:spPr>
      </p:pic>
      <p:pic>
        <p:nvPicPr>
          <p:cNvPr id="1235" name="Graphic 1234">
            <a:extLst>
              <a:ext uri="{FF2B5EF4-FFF2-40B4-BE49-F238E27FC236}">
                <a16:creationId xmlns:a16="http://schemas.microsoft.com/office/drawing/2014/main" id="{B9159878-5101-3DB2-242A-EB86CB42359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754518" y="6524008"/>
            <a:ext cx="1669951" cy="333991"/>
          </a:xfrm>
          <a:prstGeom prst="rect">
            <a:avLst/>
          </a:prstGeom>
        </p:spPr>
      </p:pic>
      <p:graphicFrame>
        <p:nvGraphicFramePr>
          <p:cNvPr id="7" name="Table 7">
            <a:extLst>
              <a:ext uri="{FF2B5EF4-FFF2-40B4-BE49-F238E27FC236}">
                <a16:creationId xmlns:a16="http://schemas.microsoft.com/office/drawing/2014/main" id="{344E9899-0D73-15A1-B072-A53ECFB118BE}"/>
              </a:ext>
            </a:extLst>
          </p:cNvPr>
          <p:cNvGraphicFramePr>
            <a:graphicFrameLocks noGrp="1"/>
          </p:cNvGraphicFramePr>
          <p:nvPr>
            <p:extLst>
              <p:ext uri="{D42A27DB-BD31-4B8C-83A1-F6EECF244321}">
                <p14:modId xmlns:p14="http://schemas.microsoft.com/office/powerpoint/2010/main" val="786242905"/>
              </p:ext>
            </p:extLst>
          </p:nvPr>
        </p:nvGraphicFramePr>
        <p:xfrm>
          <a:off x="2588336" y="1136746"/>
          <a:ext cx="8477879" cy="4555417"/>
        </p:xfrm>
        <a:graphic>
          <a:graphicData uri="http://schemas.openxmlformats.org/drawingml/2006/table">
            <a:tbl>
              <a:tblPr firstRow="1" bandRow="1">
                <a:tableStyleId>{7DF18680-E054-41AD-8BC1-D1AEF772440D}</a:tableStyleId>
              </a:tblPr>
              <a:tblGrid>
                <a:gridCol w="1586667">
                  <a:extLst>
                    <a:ext uri="{9D8B030D-6E8A-4147-A177-3AD203B41FA5}">
                      <a16:colId xmlns:a16="http://schemas.microsoft.com/office/drawing/2014/main" val="3824403482"/>
                    </a:ext>
                  </a:extLst>
                </a:gridCol>
                <a:gridCol w="4871912">
                  <a:extLst>
                    <a:ext uri="{9D8B030D-6E8A-4147-A177-3AD203B41FA5}">
                      <a16:colId xmlns:a16="http://schemas.microsoft.com/office/drawing/2014/main" val="4234831438"/>
                    </a:ext>
                  </a:extLst>
                </a:gridCol>
                <a:gridCol w="2019300">
                  <a:extLst>
                    <a:ext uri="{9D8B030D-6E8A-4147-A177-3AD203B41FA5}">
                      <a16:colId xmlns:a16="http://schemas.microsoft.com/office/drawing/2014/main" val="3423308352"/>
                    </a:ext>
                  </a:extLst>
                </a:gridCol>
              </a:tblGrid>
              <a:tr h="298944">
                <a:tc gridSpan="3">
                  <a:txBody>
                    <a:bodyPr/>
                    <a:lstStyle/>
                    <a:p>
                      <a:pPr algn="ctr"/>
                      <a:endParaRPr lang="en-ZA" sz="1200" dirty="0">
                        <a:solidFill>
                          <a:schemeClr val="lt1">
                            <a:alpha val="50000"/>
                          </a:schemeClr>
                        </a:solidFill>
                        <a:latin typeface="+mn-lt"/>
                      </a:endParaRPr>
                    </a:p>
                  </a:txBody>
                  <a:tcPr marL="45720" marR="45720" anchor="ctr">
                    <a:solidFill>
                      <a:srgbClr val="00B0F0"/>
                    </a:solidFill>
                  </a:tcPr>
                </a:tc>
                <a:tc hMerge="1">
                  <a:txBody>
                    <a:bodyPr/>
                    <a:lstStyle/>
                    <a:p>
                      <a:endParaRPr lang="en-ZA" sz="1400" dirty="0"/>
                    </a:p>
                  </a:txBody>
                  <a:tcPr marL="45720" marR="45720" anchor="ctr"/>
                </a:tc>
                <a:tc hMerge="1">
                  <a:txBody>
                    <a:bodyPr/>
                    <a:lstStyle/>
                    <a:p>
                      <a:endParaRPr lang="en-ZA" sz="1400" dirty="0"/>
                    </a:p>
                  </a:txBody>
                  <a:tcPr marL="45720" marR="45720" anchor="ctr"/>
                </a:tc>
                <a:extLst>
                  <a:ext uri="{0D108BD9-81ED-4DB2-BD59-A6C34878D82A}">
                    <a16:rowId xmlns:a16="http://schemas.microsoft.com/office/drawing/2014/main" val="1332792989"/>
                  </a:ext>
                </a:extLst>
              </a:tr>
              <a:tr h="197773">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a:t>
                      </a: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CTIVITY</a:t>
                      </a:r>
                      <a:endParaRPr lang="en-ZA"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EXPERIENCE / UNIQUE OFFERINGS</a:t>
                      </a: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CONTACT DETAILS</a:t>
                      </a:r>
                    </a:p>
                  </a:txBody>
                  <a:tcPr marL="68580" marR="68580" marT="0" marB="0" anchor="ctr">
                    <a:solidFill>
                      <a:srgbClr val="232960"/>
                    </a:solidFill>
                  </a:tcPr>
                </a:tc>
                <a:extLst>
                  <a:ext uri="{0D108BD9-81ED-4DB2-BD59-A6C34878D82A}">
                    <a16:rowId xmlns:a16="http://schemas.microsoft.com/office/drawing/2014/main" val="89009628"/>
                  </a:ext>
                </a:extLst>
              </a:tr>
              <a:tr h="1550895">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Leopard Rock Coffee Shop</a:t>
                      </a: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Leopard Rock Coffee Shop offers great food and coffee.</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Panoramic views, making it an ideal spot for a casual date with a scenic backdrop.</a:t>
                      </a: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Perfect for relaxed romantic moments, </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074 124 0902</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leopardrockc@mweb.co.za</a:t>
                      </a:r>
                    </a:p>
                  </a:txBody>
                  <a:tcPr marL="45720" marR="45720" anchor="ctr"/>
                </a:tc>
                <a:extLst>
                  <a:ext uri="{0D108BD9-81ED-4DB2-BD59-A6C34878D82A}">
                    <a16:rowId xmlns:a16="http://schemas.microsoft.com/office/drawing/2014/main" val="3972365730"/>
                  </a:ext>
                </a:extLst>
              </a:tr>
              <a:tr h="298944">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75421385"/>
                  </a:ext>
                </a:extLst>
              </a:tr>
              <a:tr h="1926525">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Oribi Gorge Nature Reserve</a:t>
                      </a: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There are numerous idyllic picnic spots on the banks of the river. </a:t>
                      </a:r>
                    </a:p>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Many delightful walks and self-guided trails to the scenic spots in the reserve have been laid out.</a:t>
                      </a:r>
                    </a:p>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.Wildlife to be seen in the reserve includes species such as oribi, bushbuck, and common reedbuck, blue and grey duiker. Leopard occurs in the area.</a:t>
                      </a:r>
                    </a:p>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.The abundant birdlife in the reserve makes bird-watching a rewarding experience.</a:t>
                      </a:r>
                    </a:p>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Details of these walks may be obtained from the reception office. </a:t>
                      </a:r>
                    </a:p>
                    <a:p>
                      <a:pPr algn="l"/>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039 400 0030</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bookings@kznwildlife.com</a:t>
                      </a:r>
                    </a:p>
                  </a:txBody>
                  <a:tcPr marL="45720" marR="45720" anchor="ctr"/>
                </a:tc>
                <a:extLst>
                  <a:ext uri="{0D108BD9-81ED-4DB2-BD59-A6C34878D82A}">
                    <a16:rowId xmlns:a16="http://schemas.microsoft.com/office/drawing/2014/main" val="3678519859"/>
                  </a:ext>
                </a:extLst>
              </a:tr>
              <a:tr h="282336">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3971247"/>
                  </a:ext>
                </a:extLst>
              </a:tr>
            </a:tbl>
          </a:graphicData>
        </a:graphic>
      </p:graphicFrame>
      <p:sp>
        <p:nvSpPr>
          <p:cNvPr id="297" name="TextBox 296">
            <a:extLst>
              <a:ext uri="{FF2B5EF4-FFF2-40B4-BE49-F238E27FC236}">
                <a16:creationId xmlns:a16="http://schemas.microsoft.com/office/drawing/2014/main" id="{E26208F1-1131-8544-2636-FEC63B18EF37}"/>
              </a:ext>
            </a:extLst>
          </p:cNvPr>
          <p:cNvSpPr txBox="1"/>
          <p:nvPr/>
        </p:nvSpPr>
        <p:spPr>
          <a:xfrm>
            <a:off x="11687202" y="317371"/>
            <a:ext cx="5047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rPr>
              <a:t>DAY</a:t>
            </a:r>
          </a:p>
        </p:txBody>
      </p:sp>
      <p:sp>
        <p:nvSpPr>
          <p:cNvPr id="98" name="Freeform: Shape 97">
            <a:extLst>
              <a:ext uri="{FF2B5EF4-FFF2-40B4-BE49-F238E27FC236}">
                <a16:creationId xmlns:a16="http://schemas.microsoft.com/office/drawing/2014/main" id="{5842B248-1009-5445-C7EF-84873D4DB4F0}"/>
              </a:ext>
            </a:extLst>
          </p:cNvPr>
          <p:cNvSpPr/>
          <p:nvPr/>
        </p:nvSpPr>
        <p:spPr>
          <a:xfrm>
            <a:off x="11116163" y="31869"/>
            <a:ext cx="995626" cy="5601826"/>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15000"/>
            </a:schemeClr>
          </a:solidFill>
          <a:ln w="145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237" name="Graphic 1236">
            <a:extLst>
              <a:ext uri="{FF2B5EF4-FFF2-40B4-BE49-F238E27FC236}">
                <a16:creationId xmlns:a16="http://schemas.microsoft.com/office/drawing/2014/main" id="{E764AE92-DD3C-0C0D-CFE8-8516359F04A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9810" y="381633"/>
            <a:ext cx="819151" cy="828675"/>
          </a:xfrm>
          <a:prstGeom prst="rect">
            <a:avLst/>
          </a:prstGeom>
        </p:spPr>
      </p:pic>
      <p:pic>
        <p:nvPicPr>
          <p:cNvPr id="6" name="Picture 5">
            <a:extLst>
              <a:ext uri="{FF2B5EF4-FFF2-40B4-BE49-F238E27FC236}">
                <a16:creationId xmlns:a16="http://schemas.microsoft.com/office/drawing/2014/main" id="{7762C0B0-FA45-F463-944F-869485C8679E}"/>
              </a:ext>
            </a:extLst>
          </p:cNvPr>
          <p:cNvPicPr>
            <a:picLocks noChangeAspect="1"/>
          </p:cNvPicPr>
          <p:nvPr/>
        </p:nvPicPr>
        <p:blipFill>
          <a:blip r:embed="rId7">
            <a:extLst>
              <a:ext uri="{28A0092B-C50C-407E-A947-70E740481C1C}">
                <a14:useLocalDpi xmlns:a14="http://schemas.microsoft.com/office/drawing/2010/main" val="0"/>
              </a:ext>
            </a:extLst>
          </a:blip>
          <a:srcRect l="2033" t="1" r="-5752" b="-5258"/>
          <a:stretch>
            <a:fillRect/>
          </a:stretch>
        </p:blipFill>
        <p:spPr>
          <a:xfrm>
            <a:off x="0" y="0"/>
            <a:ext cx="2740289" cy="5991404"/>
          </a:xfrm>
          <a:prstGeom prst="rect">
            <a:avLst/>
          </a:prstGeom>
        </p:spPr>
      </p:pic>
    </p:spTree>
    <p:extLst>
      <p:ext uri="{BB962C8B-B14F-4D97-AF65-F5344CB8AC3E}">
        <p14:creationId xmlns:p14="http://schemas.microsoft.com/office/powerpoint/2010/main" val="198717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7786</TotalTime>
  <Words>661</Words>
  <Application>Microsoft Office PowerPoint</Application>
  <PresentationFormat>Widescreen</PresentationFormat>
  <Paragraphs>72</Paragraphs>
  <Slides>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ADLaM Display</vt:lpstr>
      <vt:lpstr>Arial</vt:lpstr>
      <vt:lpstr>Calibri</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Meredith</dc:creator>
  <cp:lastModifiedBy>Tourism Sheppy</cp:lastModifiedBy>
  <cp:revision>125</cp:revision>
  <cp:lastPrinted>2026-04-30T07:29:36Z</cp:lastPrinted>
  <dcterms:created xsi:type="dcterms:W3CDTF">2021-09-12T20:39:37Z</dcterms:created>
  <dcterms:modified xsi:type="dcterms:W3CDTF">2026-04-30T07:32:15Z</dcterms:modified>
</cp:coreProperties>
</file>